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3" r:id="rId2"/>
    <p:sldMasterId id="2147483696" r:id="rId3"/>
  </p:sldMasterIdLst>
  <p:notesMasterIdLst>
    <p:notesMasterId r:id="rId32"/>
  </p:notesMasterIdLst>
  <p:sldIdLst>
    <p:sldId id="1714" r:id="rId4"/>
    <p:sldId id="1715" r:id="rId5"/>
    <p:sldId id="1721" r:id="rId6"/>
    <p:sldId id="1774" r:id="rId7"/>
    <p:sldId id="1775" r:id="rId8"/>
    <p:sldId id="1776" r:id="rId9"/>
    <p:sldId id="1720" r:id="rId10"/>
    <p:sldId id="1759" r:id="rId11"/>
    <p:sldId id="1761" r:id="rId12"/>
    <p:sldId id="1786" r:id="rId13"/>
    <p:sldId id="1763" r:id="rId14"/>
    <p:sldId id="1780" r:id="rId15"/>
    <p:sldId id="1784" r:id="rId16"/>
    <p:sldId id="1783" r:id="rId17"/>
    <p:sldId id="1781" r:id="rId18"/>
    <p:sldId id="1789" r:id="rId19"/>
    <p:sldId id="1782" r:id="rId20"/>
    <p:sldId id="1777" r:id="rId21"/>
    <p:sldId id="1762" r:id="rId22"/>
    <p:sldId id="1766" r:id="rId23"/>
    <p:sldId id="1767" r:id="rId24"/>
    <p:sldId id="1765" r:id="rId25"/>
    <p:sldId id="1787" r:id="rId26"/>
    <p:sldId id="1788" r:id="rId27"/>
    <p:sldId id="1768" r:id="rId28"/>
    <p:sldId id="1778" r:id="rId29"/>
    <p:sldId id="1785" r:id="rId30"/>
    <p:sldId id="1745" r:id="rId31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27473E0-AA64-4CD7-AE00-131C0B151FFD}">
          <p14:sldIdLst/>
        </p14:section>
        <p14:section name="模板" id="{7628C912-5D43-464B-8CF3-4BCCE66A45AE}">
          <p14:sldIdLst>
            <p14:sldId id="1714"/>
            <p14:sldId id="1715"/>
            <p14:sldId id="1721"/>
            <p14:sldId id="1774"/>
            <p14:sldId id="1775"/>
            <p14:sldId id="1776"/>
            <p14:sldId id="1720"/>
            <p14:sldId id="1759"/>
            <p14:sldId id="1761"/>
            <p14:sldId id="1786"/>
            <p14:sldId id="1763"/>
            <p14:sldId id="1780"/>
            <p14:sldId id="1784"/>
            <p14:sldId id="1783"/>
            <p14:sldId id="1781"/>
            <p14:sldId id="1789"/>
            <p14:sldId id="1782"/>
            <p14:sldId id="1777"/>
            <p14:sldId id="1762"/>
            <p14:sldId id="1766"/>
            <p14:sldId id="1767"/>
            <p14:sldId id="1765"/>
            <p14:sldId id="1787"/>
            <p14:sldId id="1788"/>
            <p14:sldId id="1768"/>
            <p14:sldId id="1778"/>
            <p14:sldId id="1785"/>
            <p14:sldId id="17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159"/>
    <a:srgbClr val="303689"/>
    <a:srgbClr val="DA3C49"/>
    <a:srgbClr val="258A8F"/>
    <a:srgbClr val="67B1AA"/>
    <a:srgbClr val="79BAB4"/>
    <a:srgbClr val="66B5C9"/>
    <a:srgbClr val="235787"/>
    <a:srgbClr val="26A9E0"/>
    <a:srgbClr val="2A9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60" autoAdjust="0"/>
    <p:restoredTop sz="96182" autoAdjust="0"/>
  </p:normalViewPr>
  <p:slideViewPr>
    <p:cSldViewPr snapToGrid="0">
      <p:cViewPr varScale="1">
        <p:scale>
          <a:sx n="73" d="100"/>
          <a:sy n="73" d="100"/>
        </p:scale>
        <p:origin x="53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7"/>
          <p:cNvSpPr>
            <a:spLocks/>
          </p:cNvSpPr>
          <p:nvPr userDrawn="1"/>
        </p:nvSpPr>
        <p:spPr bwMode="auto">
          <a:xfrm>
            <a:off x="-1588" y="4826208"/>
            <a:ext cx="12206288" cy="2449512"/>
          </a:xfrm>
          <a:custGeom>
            <a:avLst/>
            <a:gdLst>
              <a:gd name="T0" fmla="*/ 7689 w 7689"/>
              <a:gd name="T1" fmla="*/ 1543 h 1543"/>
              <a:gd name="T2" fmla="*/ 7689 w 7689"/>
              <a:gd name="T3" fmla="*/ 1485 h 1543"/>
              <a:gd name="T4" fmla="*/ 4821 w 7689"/>
              <a:gd name="T5" fmla="*/ 568 h 1543"/>
              <a:gd name="T6" fmla="*/ 3065 w 7689"/>
              <a:gd name="T7" fmla="*/ 0 h 1543"/>
              <a:gd name="T8" fmla="*/ 582 w 7689"/>
              <a:gd name="T9" fmla="*/ 597 h 1543"/>
              <a:gd name="T10" fmla="*/ 0 w 7689"/>
              <a:gd name="T11" fmla="*/ 717 h 1543"/>
              <a:gd name="T12" fmla="*/ 0 w 7689"/>
              <a:gd name="T13" fmla="*/ 1543 h 1543"/>
              <a:gd name="T14" fmla="*/ 7689 w 7689"/>
              <a:gd name="T15" fmla="*/ 1543 h 1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9" h="1543">
                <a:moveTo>
                  <a:pt x="7689" y="1543"/>
                </a:moveTo>
                <a:lnTo>
                  <a:pt x="7689" y="1485"/>
                </a:lnTo>
                <a:lnTo>
                  <a:pt x="4821" y="568"/>
                </a:lnTo>
                <a:lnTo>
                  <a:pt x="3065" y="0"/>
                </a:lnTo>
                <a:lnTo>
                  <a:pt x="582" y="597"/>
                </a:lnTo>
                <a:lnTo>
                  <a:pt x="0" y="717"/>
                </a:lnTo>
                <a:lnTo>
                  <a:pt x="0" y="1543"/>
                </a:lnTo>
                <a:lnTo>
                  <a:pt x="7689" y="154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2374" y="3367838"/>
            <a:ext cx="3775431" cy="2362036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 flipH="1">
            <a:off x="1148967" y="5700865"/>
            <a:ext cx="9894066" cy="0"/>
          </a:xfrm>
          <a:prstGeom prst="line">
            <a:avLst/>
          </a:prstGeom>
          <a:ln>
            <a:solidFill>
              <a:srgbClr val="3036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副标题 2">
            <a:extLst>
              <a:ext uri="{FF2B5EF4-FFF2-40B4-BE49-F238E27FC236}">
                <a16:creationId xmlns:a16="http://schemas.microsoft.com/office/drawing/2014/main" id="{A71F53DF-3531-4BCE-916B-E6C195090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5218" y="2677730"/>
            <a:ext cx="5217525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1FA29BE5-10AF-486E-B9A2-C464A93A4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5218" y="1157134"/>
            <a:ext cx="5217525" cy="1520597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1" name="文本占位符 13">
            <a:extLst>
              <a:ext uri="{FF2B5EF4-FFF2-40B4-BE49-F238E27FC236}">
                <a16:creationId xmlns:a16="http://schemas.microsoft.com/office/drawing/2014/main" id="{C7D758E8-EA61-4C20-8790-5CACBD4E53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5218" y="3956314"/>
            <a:ext cx="5217525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A020BDF-65FC-4013-983C-F28279C050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5218" y="4252585"/>
            <a:ext cx="5217525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1C958D0-53F0-4C6F-BFF7-C6A66A48CE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1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422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34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13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209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810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26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18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74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20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 userDrawn="1"/>
        </p:nvSpPr>
        <p:spPr>
          <a:xfrm>
            <a:off x="0" y="0"/>
            <a:ext cx="12192000" cy="2539717"/>
          </a:xfrm>
          <a:prstGeom prst="rect">
            <a:avLst/>
          </a:prstGeom>
          <a:solidFill>
            <a:srgbClr val="DA3C4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2492959"/>
            <a:ext cx="12192000" cy="442578"/>
          </a:xfrm>
          <a:prstGeom prst="rect">
            <a:avLst/>
          </a:prstGeom>
          <a:solidFill>
            <a:srgbClr val="303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53866" y="562118"/>
            <a:ext cx="3096737" cy="1937422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83B0ADDA-CDD8-4731-BE4E-0CA756EDC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698" y="150225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043143D8-98A1-43BB-8F3C-7350AD73C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814" y="3007298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E34A112-BE5B-42F9-ABCF-9EB27ACE70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07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129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6175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12488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562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FD487790-AF7E-407B-B000-6FBB93300F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1732" y="6240463"/>
            <a:ext cx="1388536" cy="206381"/>
          </a:xfrm>
        </p:spPr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2019/12/10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64B5E4B-A847-47D7-887D-5DA47C321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9924" y="6240463"/>
            <a:ext cx="4140201" cy="206381"/>
          </a:xfr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1061E31B-B3B0-4FB9-B318-1D472CFE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标题 5">
            <a:extLst>
              <a:ext uri="{FF2B5EF4-FFF2-40B4-BE49-F238E27FC236}">
                <a16:creationId xmlns:a16="http://schemas.microsoft.com/office/drawing/2014/main" id="{5FB43040-27C3-4BAD-835F-C3543F0F0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4" name="内容占位符 7">
            <a:extLst>
              <a:ext uri="{FF2B5EF4-FFF2-40B4-BE49-F238E27FC236}">
                <a16:creationId xmlns:a16="http://schemas.microsoft.com/office/drawing/2014/main" id="{3E22B50D-1310-4E64-ABD7-D14F8B55AA4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1DB3EC-C803-4F77-858D-15C3B786A6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582C4B-56E3-4D04-994C-1D50C1EE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0FAC4B-207F-4A2A-9D2E-FA23DAA19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软件研究所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96B8FB-7D6D-40F1-9EDD-635878C7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1D2DBA-8DA7-44A6-B6FB-25D79CE2F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47D8FF-E3C9-4547-950F-89B9210AC2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47632" y="1102592"/>
            <a:ext cx="3096737" cy="1937422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94FC1A39-4528-4979-8BB5-303CB28BFC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2962" y="2518652"/>
            <a:ext cx="5426076" cy="1621509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7" name="文本占位符 62">
            <a:extLst>
              <a:ext uri="{FF2B5EF4-FFF2-40B4-BE49-F238E27FC236}">
                <a16:creationId xmlns:a16="http://schemas.microsoft.com/office/drawing/2014/main" id="{2EB91A46-EC70-498E-8CD2-C73A72CC32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82962" y="4979813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8" name="文本占位符 13">
            <a:extLst>
              <a:ext uri="{FF2B5EF4-FFF2-40B4-BE49-F238E27FC236}">
                <a16:creationId xmlns:a16="http://schemas.microsoft.com/office/drawing/2014/main" id="{D725C97A-F81C-4D1B-96A8-23BBF795C5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2963" y="4683542"/>
            <a:ext cx="5426076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F9F204-4B4F-4EA3-8AA5-89437E46D0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452" y="135055"/>
            <a:ext cx="2369175" cy="4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636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2233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占位符 1">
            <a:extLst>
              <a:ext uri="{FF2B5EF4-FFF2-40B4-BE49-F238E27FC236}">
                <a16:creationId xmlns:a16="http://schemas.microsoft.com/office/drawing/2014/main" id="{DE3DE2E0-70F6-475B-81A6-7BF516B74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文本占位符 2">
            <a:extLst>
              <a:ext uri="{FF2B5EF4-FFF2-40B4-BE49-F238E27FC236}">
                <a16:creationId xmlns:a16="http://schemas.microsoft.com/office/drawing/2014/main" id="{8B107FBA-3FD3-4300-BC6E-B416A2AA7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96FACEE-9096-4C03-8022-2D3C4830D380}"/>
              </a:ext>
            </a:extLst>
          </p:cNvPr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3">
            <a:extLst>
              <a:ext uri="{FF2B5EF4-FFF2-40B4-BE49-F238E27FC236}">
                <a16:creationId xmlns:a16="http://schemas.microsoft.com/office/drawing/2014/main" id="{BCFB0816-5145-4585-84DA-F122DDD0C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2019/12/10</a:t>
            </a:fld>
            <a:endParaRPr lang="zh-CN" altLang="en-US"/>
          </a:p>
        </p:txBody>
      </p:sp>
      <p:sp>
        <p:nvSpPr>
          <p:cNvPr id="12" name="页脚占位符 4">
            <a:extLst>
              <a:ext uri="{FF2B5EF4-FFF2-40B4-BE49-F238E27FC236}">
                <a16:creationId xmlns:a16="http://schemas.microsoft.com/office/drawing/2014/main" id="{5933E086-AE6A-4A57-8F10-9BEE92817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3" name="灯片编号占位符 5">
            <a:extLst>
              <a:ext uri="{FF2B5EF4-FFF2-40B4-BE49-F238E27FC236}">
                <a16:creationId xmlns:a16="http://schemas.microsoft.com/office/drawing/2014/main" id="{3B23F6D1-EC0A-4C0F-84A6-B61184EC9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2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668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708806" y="3930815"/>
            <a:ext cx="2774387" cy="1223981"/>
          </a:xfrm>
        </p:spPr>
        <p:txBody>
          <a:bodyPr/>
          <a:lstStyle/>
          <a:p>
            <a:pPr algn="ctr"/>
            <a:r>
              <a:rPr lang="zh-CN" altLang="en-US" dirty="0"/>
              <a:t>中国科学院软件研究所</a:t>
            </a:r>
            <a:endParaRPr lang="en-US" altLang="zh-CN" dirty="0"/>
          </a:p>
          <a:p>
            <a:pPr algn="ctr"/>
            <a:r>
              <a:rPr lang="zh-CN" altLang="en-US" dirty="0"/>
              <a:t>段旭 江华禧 恽星彤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194809" y="1406590"/>
            <a:ext cx="3903982" cy="1322324"/>
          </a:xfrm>
        </p:spPr>
        <p:txBody>
          <a:bodyPr>
            <a:normAutofit/>
          </a:bodyPr>
          <a:lstStyle/>
          <a:p>
            <a:r>
              <a:rPr lang="zh-CN" altLang="en-US" sz="7200" dirty="0"/>
              <a:t>魔方工坊</a:t>
            </a:r>
          </a:p>
        </p:txBody>
      </p:sp>
      <p:sp>
        <p:nvSpPr>
          <p:cNvPr id="7" name="标题 3">
            <a:extLst>
              <a:ext uri="{FF2B5EF4-FFF2-40B4-BE49-F238E27FC236}">
                <a16:creationId xmlns:a16="http://schemas.microsoft.com/office/drawing/2014/main" id="{85E43AD7-3FDC-41E6-B4FC-23D636BAF1E8}"/>
              </a:ext>
            </a:extLst>
          </p:cNvPr>
          <p:cNvSpPr txBox="1">
            <a:spLocks/>
          </p:cNvSpPr>
          <p:nvPr/>
        </p:nvSpPr>
        <p:spPr>
          <a:xfrm>
            <a:off x="5104050" y="2593518"/>
            <a:ext cx="2353348" cy="969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/>
              <a:t>结</a:t>
            </a:r>
            <a:r>
              <a:rPr lang="zh-CN" altLang="en-US" sz="3600" dirty="0" smtClean="0"/>
              <a:t>题汇报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8407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模块划分图</a:t>
            </a:r>
            <a:endParaRPr 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4" y="-1771053"/>
            <a:ext cx="9183702" cy="862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3D</a:t>
            </a:r>
            <a:r>
              <a:rPr lang="zh-CN" altLang="en-US" sz="3600" dirty="0" smtClean="0"/>
              <a:t>展示模块</a:t>
            </a:r>
            <a:endParaRPr lang="en-US" sz="3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380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：产生魔方的</a:t>
            </a:r>
            <a:r>
              <a:rPr lang="en-US" altLang="zh-CN" dirty="0" smtClean="0"/>
              <a:t>3D</a:t>
            </a:r>
            <a:r>
              <a:rPr lang="zh-CN" altLang="en-US" dirty="0" smtClean="0"/>
              <a:t>展示效果</a:t>
            </a:r>
            <a:endParaRPr lang="en-US" altLang="zh-CN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11" y="2026416"/>
            <a:ext cx="8098520" cy="455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0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API</a:t>
            </a:r>
            <a:r>
              <a:rPr lang="zh-CN" altLang="en-US" sz="3600" dirty="0" smtClean="0"/>
              <a:t>适配模块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397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</a:t>
            </a:r>
            <a:r>
              <a:rPr lang="zh-CN" altLang="en-US" dirty="0"/>
              <a:t>前端</a:t>
            </a:r>
            <a:r>
              <a:rPr lang="zh-CN" altLang="en-US" dirty="0" smtClean="0"/>
              <a:t>与后端交互的中间层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67605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层先法</a:t>
            </a:r>
            <a:r>
              <a:rPr lang="zh-CN" altLang="en-US" sz="3600" dirty="0" smtClean="0"/>
              <a:t>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351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</a:t>
            </a:r>
            <a:r>
              <a:rPr lang="zh-CN" altLang="en-US" dirty="0"/>
              <a:t>层先</a:t>
            </a:r>
            <a:r>
              <a:rPr lang="zh-CN" altLang="en-US" dirty="0" smtClean="0"/>
              <a:t>法解魔方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4269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CFOP</a:t>
            </a:r>
            <a:r>
              <a:rPr lang="zh-CN" altLang="en-US" sz="3600" dirty="0" smtClean="0"/>
              <a:t>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351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</a:t>
            </a:r>
            <a:r>
              <a:rPr lang="en-US" altLang="zh-CN" dirty="0" smtClean="0"/>
              <a:t>CFOP</a:t>
            </a:r>
            <a:r>
              <a:rPr lang="zh-CN" altLang="en-US" dirty="0" smtClean="0"/>
              <a:t>法解魔方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3353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Kociemba</a:t>
            </a:r>
            <a:r>
              <a:rPr lang="zh-CN" altLang="en-US" sz="3600" dirty="0" smtClean="0"/>
              <a:t>算法</a:t>
            </a:r>
            <a:r>
              <a:rPr lang="zh-CN" altLang="en-US" sz="3600" dirty="0" smtClean="0"/>
              <a:t>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351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</a:t>
            </a:r>
            <a:r>
              <a:rPr lang="en-US" altLang="zh-CN" dirty="0" err="1" smtClean="0"/>
              <a:t>Kociemba</a:t>
            </a:r>
            <a:r>
              <a:rPr lang="zh-CN" altLang="en-US" dirty="0" smtClean="0"/>
              <a:t>算法</a:t>
            </a:r>
            <a:r>
              <a:rPr lang="zh-CN" altLang="en-US" dirty="0" smtClean="0"/>
              <a:t>解魔方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5837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err="1"/>
              <a:t>DeepCubeA</a:t>
            </a:r>
            <a:r>
              <a:rPr lang="zh-CN" altLang="en-US" sz="3600" dirty="0" smtClean="0"/>
              <a:t>法模块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4375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：强化学习</a:t>
            </a:r>
            <a:r>
              <a:rPr lang="en-US" altLang="zh-CN" dirty="0" smtClean="0"/>
              <a:t>+</a:t>
            </a:r>
            <a:r>
              <a:rPr lang="zh-CN" altLang="en-US" dirty="0" smtClean="0"/>
              <a:t>加权路径查找法解魔方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9168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魔方验证模块</a:t>
            </a:r>
            <a:endParaRPr 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823411" y="1497455"/>
            <a:ext cx="453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</a:t>
            </a:r>
            <a:r>
              <a:rPr lang="zh-CN" altLang="en-US" dirty="0" smtClean="0"/>
              <a:t>：验证输入的魔方状态合法性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6219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接口设计</a:t>
            </a:r>
            <a:endParaRPr lang="en-US" sz="36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688364-1430-5E41-9313-ADEF8EF05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323366"/>
              </p:ext>
            </p:extLst>
          </p:nvPr>
        </p:nvGraphicFramePr>
        <p:xfrm>
          <a:off x="1202046" y="1879109"/>
          <a:ext cx="10088806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110">
                  <a:extLst>
                    <a:ext uri="{9D8B030D-6E8A-4147-A177-3AD203B41FA5}">
                      <a16:colId xmlns:a16="http://schemas.microsoft.com/office/drawing/2014/main" val="2863255905"/>
                    </a:ext>
                  </a:extLst>
                </a:gridCol>
                <a:gridCol w="1123122">
                  <a:extLst>
                    <a:ext uri="{9D8B030D-6E8A-4147-A177-3AD203B41FA5}">
                      <a16:colId xmlns:a16="http://schemas.microsoft.com/office/drawing/2014/main" val="2154779192"/>
                    </a:ext>
                  </a:extLst>
                </a:gridCol>
                <a:gridCol w="1560444">
                  <a:extLst>
                    <a:ext uri="{9D8B030D-6E8A-4147-A177-3AD203B41FA5}">
                      <a16:colId xmlns:a16="http://schemas.microsoft.com/office/drawing/2014/main" val="2759869579"/>
                    </a:ext>
                  </a:extLst>
                </a:gridCol>
                <a:gridCol w="1918252">
                  <a:extLst>
                    <a:ext uri="{9D8B030D-6E8A-4147-A177-3AD203B41FA5}">
                      <a16:colId xmlns:a16="http://schemas.microsoft.com/office/drawing/2014/main" val="3263760209"/>
                    </a:ext>
                  </a:extLst>
                </a:gridCol>
                <a:gridCol w="1222513">
                  <a:extLst>
                    <a:ext uri="{9D8B030D-6E8A-4147-A177-3AD203B41FA5}">
                      <a16:colId xmlns:a16="http://schemas.microsoft.com/office/drawing/2014/main" val="1856019705"/>
                    </a:ext>
                  </a:extLst>
                </a:gridCol>
                <a:gridCol w="3369365">
                  <a:extLst>
                    <a:ext uri="{9D8B030D-6E8A-4147-A177-3AD203B41FA5}">
                      <a16:colId xmlns:a16="http://schemas.microsoft.com/office/drawing/2014/main" val="2791474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请求方式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请求参数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是否必须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579463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/solve</a:t>
                      </a:r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state_str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string</a:t>
                      </a:r>
                      <a:r>
                        <a:rPr lang="zh-CN" altLang="en-US" dirty="0"/>
                        <a:t>，长度为</a:t>
                      </a:r>
                      <a:r>
                        <a:rPr lang="en-US" altLang="zh-CN" dirty="0"/>
                        <a:t>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表示当前魔方各面的状态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813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method_type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解法类型</a:t>
                      </a:r>
                      <a:r>
                        <a:rPr lang="zh-CN" altLang="en-US" dirty="0" smtClean="0"/>
                        <a:t>，</a:t>
                      </a:r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为使用层先法，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/>
                        <a:t>为</a:t>
                      </a:r>
                      <a:r>
                        <a:rPr lang="zh-CN" altLang="en-US" dirty="0" smtClean="0"/>
                        <a:t>使用</a:t>
                      </a:r>
                      <a:r>
                        <a:rPr lang="en-US" altLang="zh-CN" dirty="0" smtClean="0"/>
                        <a:t>CFOP</a:t>
                      </a:r>
                      <a:r>
                        <a:rPr lang="zh-CN" altLang="en-US" dirty="0" smtClean="0"/>
                        <a:t>算法；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为</a:t>
                      </a:r>
                      <a:r>
                        <a:rPr lang="zh-CN" altLang="en-US" dirty="0" smtClean="0"/>
                        <a:t>使用</a:t>
                      </a:r>
                      <a:r>
                        <a:rPr lang="en-US" altLang="zh-CN" dirty="0" smtClean="0"/>
                        <a:t>K</a:t>
                      </a:r>
                      <a:r>
                        <a:rPr lang="zh-CN" altLang="en-US" dirty="0" smtClean="0"/>
                        <a:t>算法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22794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1291C1E-38D9-C246-A9B6-458D54320072}"/>
              </a:ext>
            </a:extLst>
          </p:cNvPr>
          <p:cNvGraphicFramePr>
            <a:graphicFrameLocks noGrp="1"/>
          </p:cNvGraphicFramePr>
          <p:nvPr/>
        </p:nvGraphicFramePr>
        <p:xfrm>
          <a:off x="1202046" y="4111278"/>
          <a:ext cx="773816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817">
                  <a:extLst>
                    <a:ext uri="{9D8B030D-6E8A-4147-A177-3AD203B41FA5}">
                      <a16:colId xmlns:a16="http://schemas.microsoft.com/office/drawing/2014/main" val="3293474357"/>
                    </a:ext>
                  </a:extLst>
                </a:gridCol>
                <a:gridCol w="2637183">
                  <a:extLst>
                    <a:ext uri="{9D8B030D-6E8A-4147-A177-3AD203B41FA5}">
                      <a16:colId xmlns:a16="http://schemas.microsoft.com/office/drawing/2014/main" val="4044022366"/>
                    </a:ext>
                  </a:extLst>
                </a:gridCol>
                <a:gridCol w="3674165">
                  <a:extLst>
                    <a:ext uri="{9D8B030D-6E8A-4147-A177-3AD203B41FA5}">
                      <a16:colId xmlns:a16="http://schemas.microsoft.com/office/drawing/2014/main" val="27175357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返回参数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876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状态代码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970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状态代码对应的文字描述信息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284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  <a:r>
                        <a:rPr lang="zh-CN" altLang="en-US" dirty="0"/>
                        <a:t>，元素类型为</a:t>
                      </a:r>
                      <a:r>
                        <a:rPr lang="en-US" altLang="zh-CN" dirty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解魔方步骤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4924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7FBE87A-BB61-4F4D-821C-6AC7D99F99F9}"/>
              </a:ext>
            </a:extLst>
          </p:cNvPr>
          <p:cNvSpPr txBox="1"/>
          <p:nvPr/>
        </p:nvSpPr>
        <p:spPr>
          <a:xfrm>
            <a:off x="1202046" y="1371600"/>
            <a:ext cx="2177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请求信息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53493A-6C4D-DE4B-813F-234B7FA220FF}"/>
              </a:ext>
            </a:extLst>
          </p:cNvPr>
          <p:cNvSpPr txBox="1"/>
          <p:nvPr/>
        </p:nvSpPr>
        <p:spPr>
          <a:xfrm>
            <a:off x="1202046" y="3597132"/>
            <a:ext cx="2177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返回信息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264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UI</a:t>
            </a:r>
            <a:r>
              <a:rPr lang="zh-CN" altLang="en-US" sz="3600" dirty="0"/>
              <a:t>效果图</a:t>
            </a:r>
            <a:endParaRPr lang="en-US" sz="36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55" y="1199920"/>
            <a:ext cx="10224499" cy="544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3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ïs1ïdè">
            <a:extLst>
              <a:ext uri="{FF2B5EF4-FFF2-40B4-BE49-F238E27FC236}">
                <a16:creationId xmlns:a16="http://schemas.microsoft.com/office/drawing/2014/main" id="{9DCD56A7-E30C-4029-B344-753920441AA5}"/>
              </a:ext>
            </a:extLst>
          </p:cNvPr>
          <p:cNvSpPr txBox="1"/>
          <p:nvPr/>
        </p:nvSpPr>
        <p:spPr>
          <a:xfrm>
            <a:off x="4304134" y="443552"/>
            <a:ext cx="3119708" cy="724510"/>
          </a:xfrm>
          <a:prstGeom prst="rect">
            <a:avLst/>
          </a:prstGeom>
          <a:noFill/>
        </p:spPr>
        <p:txBody>
          <a:bodyPr wrap="none" lIns="90000" tIns="46800" rIns="90000" bIns="46800">
            <a:normAutofit/>
          </a:bodyPr>
          <a:lstStyle/>
          <a:p>
            <a:pPr algn="ctr"/>
            <a:r>
              <a:rPr lang="zh-CN" altLang="en-US" sz="4000" b="1" dirty="0">
                <a:solidFill>
                  <a:schemeClr val="tx2"/>
                </a:solidFill>
                <a:latin typeface="Elephant" panose="02020904090505020303" pitchFamily="18" charset="0"/>
              </a:rPr>
              <a:t>目录</a:t>
            </a:r>
          </a:p>
        </p:txBody>
      </p:sp>
      <p:sp>
        <p:nvSpPr>
          <p:cNvPr id="4" name="îṣľîḑè">
            <a:extLst>
              <a:ext uri="{FF2B5EF4-FFF2-40B4-BE49-F238E27FC236}">
                <a16:creationId xmlns:a16="http://schemas.microsoft.com/office/drawing/2014/main" id="{6C27BC1A-CCAF-41D5-BD9B-50AAAA1967F9}"/>
              </a:ext>
            </a:extLst>
          </p:cNvPr>
          <p:cNvSpPr/>
          <p:nvPr/>
        </p:nvSpPr>
        <p:spPr bwMode="auto">
          <a:xfrm>
            <a:off x="1325111" y="4064950"/>
            <a:ext cx="1540021" cy="912394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6" name="iśḻïďê">
            <a:extLst>
              <a:ext uri="{FF2B5EF4-FFF2-40B4-BE49-F238E27FC236}">
                <a16:creationId xmlns:a16="http://schemas.microsoft.com/office/drawing/2014/main" id="{0E19E957-61FE-45C3-A3D7-AEF4357EEE12}"/>
              </a:ext>
            </a:extLst>
          </p:cNvPr>
          <p:cNvSpPr txBox="1"/>
          <p:nvPr/>
        </p:nvSpPr>
        <p:spPr bwMode="auto">
          <a:xfrm>
            <a:off x="1260278" y="5055339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 smtClean="0"/>
              <a:t>需求分析</a:t>
            </a:r>
            <a:endParaRPr lang="zh-CN" altLang="en-US" sz="2200" b="1" dirty="0"/>
          </a:p>
        </p:txBody>
      </p:sp>
      <p:sp>
        <p:nvSpPr>
          <p:cNvPr id="7" name="îṥļïḋé">
            <a:extLst>
              <a:ext uri="{FF2B5EF4-FFF2-40B4-BE49-F238E27FC236}">
                <a16:creationId xmlns:a16="http://schemas.microsoft.com/office/drawing/2014/main" id="{973784AB-D8F9-4508-9B61-8D457EB90F09}"/>
              </a:ext>
            </a:extLst>
          </p:cNvPr>
          <p:cNvSpPr/>
          <p:nvPr/>
        </p:nvSpPr>
        <p:spPr bwMode="auto">
          <a:xfrm>
            <a:off x="5278563" y="4064950"/>
            <a:ext cx="1540021" cy="912394"/>
          </a:xfrm>
          <a:prstGeom prst="rect">
            <a:avLst/>
          </a:prstGeom>
          <a:solidFill>
            <a:schemeClr val="accent3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9" name="ïṡḻïḍé">
            <a:extLst>
              <a:ext uri="{FF2B5EF4-FFF2-40B4-BE49-F238E27FC236}">
                <a16:creationId xmlns:a16="http://schemas.microsoft.com/office/drawing/2014/main" id="{6ABF3AC6-5576-4127-977E-09FA8EFB4D65}"/>
              </a:ext>
            </a:extLst>
          </p:cNvPr>
          <p:cNvSpPr txBox="1"/>
          <p:nvPr/>
        </p:nvSpPr>
        <p:spPr bwMode="auto">
          <a:xfrm>
            <a:off x="4560967" y="5055339"/>
            <a:ext cx="2975211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 smtClean="0"/>
              <a:t>遇到的问题及解决方案</a:t>
            </a:r>
            <a:endParaRPr lang="zh-CN" altLang="en-US" sz="2200" b="1" dirty="0"/>
          </a:p>
        </p:txBody>
      </p:sp>
      <p:sp>
        <p:nvSpPr>
          <p:cNvPr id="10" name="ïš1idè">
            <a:extLst>
              <a:ext uri="{FF2B5EF4-FFF2-40B4-BE49-F238E27FC236}">
                <a16:creationId xmlns:a16="http://schemas.microsoft.com/office/drawing/2014/main" id="{214A675C-4256-4783-B76B-8CEBF07AA9A4}"/>
              </a:ext>
            </a:extLst>
          </p:cNvPr>
          <p:cNvSpPr/>
          <p:nvPr/>
        </p:nvSpPr>
        <p:spPr bwMode="auto">
          <a:xfrm>
            <a:off x="9222438" y="4064950"/>
            <a:ext cx="1540021" cy="912394"/>
          </a:xfrm>
          <a:prstGeom prst="rect">
            <a:avLst/>
          </a:prstGeom>
          <a:solidFill>
            <a:srgbClr val="FFC000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12" name="íš1iḋè">
            <a:extLst>
              <a:ext uri="{FF2B5EF4-FFF2-40B4-BE49-F238E27FC236}">
                <a16:creationId xmlns:a16="http://schemas.microsoft.com/office/drawing/2014/main" id="{F0494A7C-5650-40F3-B3DD-42C329273D47}"/>
              </a:ext>
            </a:extLst>
          </p:cNvPr>
          <p:cNvSpPr txBox="1"/>
          <p:nvPr/>
        </p:nvSpPr>
        <p:spPr bwMode="auto">
          <a:xfrm>
            <a:off x="8985182" y="5055339"/>
            <a:ext cx="2014532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项目演示</a:t>
            </a:r>
          </a:p>
        </p:txBody>
      </p:sp>
      <p:sp>
        <p:nvSpPr>
          <p:cNvPr id="13" name="îŝľïḑè">
            <a:extLst>
              <a:ext uri="{FF2B5EF4-FFF2-40B4-BE49-F238E27FC236}">
                <a16:creationId xmlns:a16="http://schemas.microsoft.com/office/drawing/2014/main" id="{5A96CE0B-6B11-44AA-B980-6DEEE61C51CE}"/>
              </a:ext>
            </a:extLst>
          </p:cNvPr>
          <p:cNvSpPr/>
          <p:nvPr/>
        </p:nvSpPr>
        <p:spPr bwMode="auto">
          <a:xfrm>
            <a:off x="3206325" y="2131410"/>
            <a:ext cx="1540021" cy="912394"/>
          </a:xfrm>
          <a:prstGeom prst="rect">
            <a:avLst/>
          </a:prstGeom>
          <a:solidFill>
            <a:schemeClr val="accent2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15" name="isḻiďe">
            <a:extLst>
              <a:ext uri="{FF2B5EF4-FFF2-40B4-BE49-F238E27FC236}">
                <a16:creationId xmlns:a16="http://schemas.microsoft.com/office/drawing/2014/main" id="{9E1D422A-55FB-4DA4-ABE2-4B8FE1A81EB9}"/>
              </a:ext>
            </a:extLst>
          </p:cNvPr>
          <p:cNvSpPr txBox="1"/>
          <p:nvPr/>
        </p:nvSpPr>
        <p:spPr bwMode="auto">
          <a:xfrm>
            <a:off x="3141492" y="3118525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 smtClean="0"/>
              <a:t>系统设计</a:t>
            </a:r>
            <a:endParaRPr lang="zh-CN" altLang="en-US" sz="2200" b="1" dirty="0"/>
          </a:p>
        </p:txBody>
      </p:sp>
      <p:sp>
        <p:nvSpPr>
          <p:cNvPr id="16" name="ïṥľíḍê">
            <a:extLst>
              <a:ext uri="{FF2B5EF4-FFF2-40B4-BE49-F238E27FC236}">
                <a16:creationId xmlns:a16="http://schemas.microsoft.com/office/drawing/2014/main" id="{FC9F405D-0D68-45E9-BCF1-7DE5F2E618E0}"/>
              </a:ext>
            </a:extLst>
          </p:cNvPr>
          <p:cNvSpPr/>
          <p:nvPr/>
        </p:nvSpPr>
        <p:spPr bwMode="auto">
          <a:xfrm>
            <a:off x="7279346" y="2131410"/>
            <a:ext cx="1540021" cy="912394"/>
          </a:xfrm>
          <a:prstGeom prst="rect">
            <a:avLst/>
          </a:prstGeom>
          <a:solidFill>
            <a:srgbClr val="92D050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18" name="îṥlíḋé">
            <a:extLst>
              <a:ext uri="{FF2B5EF4-FFF2-40B4-BE49-F238E27FC236}">
                <a16:creationId xmlns:a16="http://schemas.microsoft.com/office/drawing/2014/main" id="{1ED03096-1F6B-492A-91D4-3B0CD6A5EE81}"/>
              </a:ext>
            </a:extLst>
          </p:cNvPr>
          <p:cNvSpPr txBox="1"/>
          <p:nvPr/>
        </p:nvSpPr>
        <p:spPr bwMode="auto">
          <a:xfrm>
            <a:off x="7216655" y="3118525"/>
            <a:ext cx="1667339" cy="42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sz="2200" b="1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291597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</a:rPr>
              <a:t>遇到的问题及解决方案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950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 smtClean="0"/>
              <a:t>问题解决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603500"/>
              </p:ext>
            </p:extLst>
          </p:nvPr>
        </p:nvGraphicFramePr>
        <p:xfrm>
          <a:off x="669920" y="1522713"/>
          <a:ext cx="10850566" cy="4433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5283">
                  <a:extLst>
                    <a:ext uri="{9D8B030D-6E8A-4147-A177-3AD203B41FA5}">
                      <a16:colId xmlns:a16="http://schemas.microsoft.com/office/drawing/2014/main" val="2160872790"/>
                    </a:ext>
                  </a:extLst>
                </a:gridCol>
                <a:gridCol w="5425283">
                  <a:extLst>
                    <a:ext uri="{9D8B030D-6E8A-4147-A177-3AD203B41FA5}">
                      <a16:colId xmlns:a16="http://schemas.microsoft.com/office/drawing/2014/main" val="1369331111"/>
                    </a:ext>
                  </a:extLst>
                </a:gridCol>
              </a:tblGrid>
              <a:tr h="443395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遇到的问题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解决方案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1697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96254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04674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83251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27843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26616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591917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57764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732382"/>
                  </a:ext>
                </a:extLst>
              </a:tr>
              <a:tr h="443395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71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25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测试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663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 smtClean="0"/>
              <a:t>测试用例（第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页）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414688"/>
              </p:ext>
            </p:extLst>
          </p:nvPr>
        </p:nvGraphicFramePr>
        <p:xfrm>
          <a:off x="669924" y="1414940"/>
          <a:ext cx="10850565" cy="5202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642">
                  <a:extLst>
                    <a:ext uri="{9D8B030D-6E8A-4147-A177-3AD203B41FA5}">
                      <a16:colId xmlns:a16="http://schemas.microsoft.com/office/drawing/2014/main" val="2160872790"/>
                    </a:ext>
                  </a:extLst>
                </a:gridCol>
                <a:gridCol w="4930925">
                  <a:extLst>
                    <a:ext uri="{9D8B030D-6E8A-4147-A177-3AD203B41FA5}">
                      <a16:colId xmlns:a16="http://schemas.microsoft.com/office/drawing/2014/main" val="1369331111"/>
                    </a:ext>
                  </a:extLst>
                </a:gridCol>
                <a:gridCol w="1899998">
                  <a:extLst>
                    <a:ext uri="{9D8B030D-6E8A-4147-A177-3AD203B41FA5}">
                      <a16:colId xmlns:a16="http://schemas.microsoft.com/office/drawing/2014/main" val="756887721"/>
                    </a:ext>
                  </a:extLst>
                </a:gridCol>
              </a:tblGrid>
              <a:tr h="367684">
                <a:tc>
                  <a:txBody>
                    <a:bodyPr/>
                    <a:lstStyle/>
                    <a:p>
                      <a:r>
                        <a:rPr lang="zh-CN" altLang="en-US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预期结果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测试效果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169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给显示方位标记栏打勾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魔方六面出现</a:t>
                      </a:r>
                      <a:r>
                        <a:rPr lang="en-US" altLang="zh-CN" sz="1600" dirty="0" smtClean="0"/>
                        <a:t>U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B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L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F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D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R</a:t>
                      </a:r>
                      <a:r>
                        <a:rPr lang="zh-CN" altLang="en-US" sz="1600" dirty="0" smtClean="0"/>
                        <a:t>六个字母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9625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给显示方位标记栏去勾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魔方六面</a:t>
                      </a:r>
                      <a:r>
                        <a:rPr lang="en-US" altLang="zh-CN" sz="1600" dirty="0" smtClean="0"/>
                        <a:t>U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B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L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F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D</a:t>
                      </a:r>
                      <a:r>
                        <a:rPr lang="zh-CN" altLang="en-US" sz="1600" dirty="0" smtClean="0"/>
                        <a:t>、</a:t>
                      </a:r>
                      <a:r>
                        <a:rPr lang="en-US" altLang="zh-CN" sz="1600" dirty="0" smtClean="0"/>
                        <a:t>R</a:t>
                      </a:r>
                      <a:r>
                        <a:rPr lang="zh-CN" altLang="en-US" sz="1600" dirty="0" smtClean="0"/>
                        <a:t>六个字母消失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0467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单击重置摄像头按钮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魔方视角回复到初始状态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83251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单击随机打乱按钮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魔方随机旋转打乱状态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278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单击重置状态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魔方回复到六面还原状态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26616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算法栏选择层先法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进入层先法解魔方状态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59191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算法栏选择</a:t>
                      </a:r>
                      <a:r>
                        <a:rPr lang="en-US" altLang="zh-CN" sz="1600" dirty="0" smtClean="0"/>
                        <a:t>CFOP</a:t>
                      </a:r>
                      <a:r>
                        <a:rPr lang="zh-CN" altLang="en-US" sz="1600" dirty="0" smtClean="0"/>
                        <a:t>法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CFOP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5776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算法栏选择</a:t>
                      </a:r>
                      <a:r>
                        <a:rPr kumimoji="0" lang="en-US" altLang="zh-CN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Kociemba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Kociemba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732382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算法栏选择</a:t>
                      </a:r>
                      <a:r>
                        <a:rPr kumimoji="0" lang="en-US" altLang="zh-CN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DeepCubeA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进入</a:t>
                      </a:r>
                      <a:r>
                        <a:rPr kumimoji="0" lang="en-US" altLang="zh-CN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DeepCubeA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法解魔方状态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913199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给自动播放栏打勾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解魔方时自动播放求解魔方过程，直至魔方六面还原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7137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解魔方时不播放求解过程，不显示魔方六面还原状态，只在求解结果中显示求解步骤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</a:p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364578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点击解魔方按钮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判断魔方状态合法性，若合法，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按照算法栏的指定解法解魔方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71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21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 smtClean="0"/>
              <a:t>测试用例（第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页）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97898"/>
              </p:ext>
            </p:extLst>
          </p:nvPr>
        </p:nvGraphicFramePr>
        <p:xfrm>
          <a:off x="669924" y="1414940"/>
          <a:ext cx="10850565" cy="3575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3333">
                  <a:extLst>
                    <a:ext uri="{9D8B030D-6E8A-4147-A177-3AD203B41FA5}">
                      <a16:colId xmlns:a16="http://schemas.microsoft.com/office/drawing/2014/main" val="2160872790"/>
                    </a:ext>
                  </a:extLst>
                </a:gridCol>
                <a:gridCol w="4787234">
                  <a:extLst>
                    <a:ext uri="{9D8B030D-6E8A-4147-A177-3AD203B41FA5}">
                      <a16:colId xmlns:a16="http://schemas.microsoft.com/office/drawing/2014/main" val="1369331111"/>
                    </a:ext>
                  </a:extLst>
                </a:gridCol>
                <a:gridCol w="1899998">
                  <a:extLst>
                    <a:ext uri="{9D8B030D-6E8A-4147-A177-3AD203B41FA5}">
                      <a16:colId xmlns:a16="http://schemas.microsoft.com/office/drawing/2014/main" val="756887721"/>
                    </a:ext>
                  </a:extLst>
                </a:gridCol>
              </a:tblGrid>
              <a:tr h="367684">
                <a:tc>
                  <a:txBody>
                    <a:bodyPr/>
                    <a:lstStyle/>
                    <a:p>
                      <a:r>
                        <a:rPr lang="zh-CN" altLang="en-US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预期结果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测试效果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1697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给自动播放栏去勾，点击解魔方，同时点击单步执行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求解结果中显示魔方整体求解还原步骤，同时魔方执行一个求解步骤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9625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给自动播放栏去勾，点击解魔方，单步执行后，点击单步回退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魔方回退到一个执行步骤前的状态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0467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给自动播放栏去勾，点击解魔方，单步执行后，点击执行剩余步骤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魔方按照指定算法执行剩余步骤，直至解得魔方的六面还原状态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83251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点击回退所有状态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魔方回退到最初始的打乱状态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27843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鼠标左键点击魔方色块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对应色块改成相应颜色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716072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鼠标左键长按选中魔方，拖动魔方</a:t>
                      </a:r>
                      <a:endParaRPr kumimoji="0" lang="zh-CN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产生魔方按指定拖动方向旋转的</a:t>
                      </a:r>
                      <a:r>
                        <a:rPr kumimoji="0" lang="en-US" altLang="zh-CN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kumimoji="0" lang="zh-CN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效果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/>
                        <a:t>通过✔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775834"/>
                  </a:ext>
                </a:extLst>
              </a:tr>
              <a:tr h="367684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键盘上按下</a:t>
                      </a:r>
                      <a:r>
                        <a:rPr lang="en-US" altLang="zh-CN" sz="1600" dirty="0" smtClean="0"/>
                        <a:t>U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B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L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F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D</a:t>
                      </a:r>
                      <a:r>
                        <a:rPr lang="zh-CN" altLang="en-US" sz="1600" dirty="0"/>
                        <a:t>、</a:t>
                      </a:r>
                      <a:r>
                        <a:rPr lang="en-US" altLang="zh-CN" sz="1600" dirty="0"/>
                        <a:t>R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魔方对应</a:t>
                      </a:r>
                      <a:r>
                        <a:rPr lang="zh-CN" altLang="en-US" sz="1600" dirty="0" smtClean="0"/>
                        <a:t>平面逆时针</a:t>
                      </a:r>
                      <a:r>
                        <a:rPr lang="zh-CN" altLang="en-US" sz="1600" dirty="0"/>
                        <a:t>旋转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通过✔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344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056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</a:rPr>
              <a:t>项目演示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11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 smtClean="0"/>
              <a:t>展示视频</a:t>
            </a:r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455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4" y="350662"/>
            <a:ext cx="10742341" cy="622117"/>
          </a:xfrm>
        </p:spPr>
        <p:txBody>
          <a:bodyPr/>
          <a:lstStyle/>
          <a:p>
            <a:r>
              <a:rPr lang="zh-CN" altLang="en-US" dirty="0"/>
              <a:t>项目发布</a:t>
            </a: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CD9BBA-0C14-4D46-B519-73860EB14CD7}"/>
              </a:ext>
            </a:extLst>
          </p:cNvPr>
          <p:cNvSpPr txBox="1">
            <a:spLocks/>
          </p:cNvSpPr>
          <p:nvPr/>
        </p:nvSpPr>
        <p:spPr>
          <a:xfrm>
            <a:off x="669924" y="1280161"/>
            <a:ext cx="10850563" cy="52512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669925" y="1280161"/>
            <a:ext cx="10850562" cy="5159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sp>
        <p:nvSpPr>
          <p:cNvPr id="5" name="标题 4"/>
          <p:cNvSpPr txBox="1">
            <a:spLocks/>
          </p:cNvSpPr>
          <p:nvPr/>
        </p:nvSpPr>
        <p:spPr>
          <a:xfrm>
            <a:off x="669923" y="1378131"/>
            <a:ext cx="8572806" cy="46765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dirty="0" smtClean="0">
                <a:latin typeface="+mn-ea"/>
                <a:ea typeface="+mn-ea"/>
              </a:rPr>
              <a:t>云服务器：</a:t>
            </a:r>
            <a:r>
              <a:rPr lang="en-US" altLang="zh-CN" sz="2000" dirty="0" smtClean="0">
                <a:latin typeface="+mn-ea"/>
                <a:ea typeface="+mn-ea"/>
              </a:rPr>
              <a:t>Apache2</a:t>
            </a: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zh-CN" altLang="en-US" sz="2000" dirty="0" smtClean="0">
                <a:latin typeface="+mn-ea"/>
                <a:ea typeface="+mn-ea"/>
              </a:rPr>
              <a:t>操作系统：</a:t>
            </a:r>
            <a:r>
              <a:rPr lang="en-US" altLang="zh-CN" sz="2000" dirty="0" smtClean="0">
                <a:latin typeface="+mn-ea"/>
                <a:ea typeface="+mn-ea"/>
              </a:rPr>
              <a:t>Ubuntu 18.04</a:t>
            </a: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</a:rPr>
              <a:t>Web</a:t>
            </a:r>
            <a:r>
              <a:rPr lang="zh-CN" altLang="en-US" sz="2000" dirty="0">
                <a:latin typeface="+mn-ea"/>
              </a:rPr>
              <a:t>框架：</a:t>
            </a:r>
            <a:r>
              <a:rPr lang="en-US" altLang="zh-CN" sz="2000" dirty="0" smtClean="0"/>
              <a:t>Django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zh-CN" altLang="en-US" sz="2000" dirty="0" smtClean="0">
                <a:latin typeface="+mn-ea"/>
                <a:ea typeface="+mn-ea"/>
              </a:rPr>
              <a:t>运行环境：</a:t>
            </a:r>
            <a:r>
              <a:rPr lang="en-US" altLang="zh-CN" sz="2000" dirty="0" err="1" smtClean="0">
                <a:latin typeface="+mn-ea"/>
                <a:ea typeface="+mn-ea"/>
              </a:rPr>
              <a:t>TensorFlow</a:t>
            </a:r>
            <a:r>
              <a:rPr lang="zh-CN" altLang="en-US" sz="2000" dirty="0" smtClean="0">
                <a:latin typeface="+mn-ea"/>
                <a:ea typeface="+mn-ea"/>
              </a:rPr>
              <a:t>，</a:t>
            </a:r>
            <a:r>
              <a:rPr lang="en-US" altLang="zh-CN" sz="2000" dirty="0" smtClean="0">
                <a:latin typeface="+mn-ea"/>
                <a:ea typeface="+mn-ea"/>
              </a:rPr>
              <a:t>Python 3.x</a:t>
            </a:r>
            <a:r>
              <a:rPr lang="zh-CN" altLang="en-US" sz="2000" dirty="0" smtClean="0">
                <a:latin typeface="+mn-ea"/>
                <a:ea typeface="+mn-ea"/>
              </a:rPr>
              <a:t>，</a:t>
            </a:r>
            <a:r>
              <a:rPr lang="en-US" altLang="zh-CN" sz="2000" dirty="0" smtClean="0">
                <a:latin typeface="+mn-ea"/>
                <a:ea typeface="+mn-ea"/>
              </a:rPr>
              <a:t>Docker</a:t>
            </a: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zh-CN" altLang="en-US" sz="2000" dirty="0" smtClean="0">
                <a:latin typeface="+mn-ea"/>
                <a:ea typeface="+mn-ea"/>
              </a:rPr>
              <a:t>网站网址：</a:t>
            </a:r>
            <a:r>
              <a:rPr lang="en-US" altLang="zh-CN" sz="2000" dirty="0">
                <a:latin typeface="+mn-ea"/>
                <a:ea typeface="+mn-ea"/>
              </a:rPr>
              <a:t>http://159.226.5.97:9006/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zh-CN" altLang="en-US" sz="2000" dirty="0" smtClean="0">
                <a:latin typeface="+mn-ea"/>
                <a:ea typeface="+mn-ea"/>
              </a:rPr>
              <a:t>代码管理：</a:t>
            </a:r>
            <a:r>
              <a:rPr lang="en-US" altLang="zh-CN" sz="2000" dirty="0">
                <a:latin typeface="+mn-ea"/>
                <a:ea typeface="+mn-ea"/>
              </a:rPr>
              <a:t>https://github.com/DuanXu-97/RubikCube-Web.git</a:t>
            </a:r>
            <a:endParaRPr lang="zh-CN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8792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3382962" y="4979813"/>
            <a:ext cx="5426076" cy="624153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指导教师：罗铁坚</a:t>
            </a:r>
            <a:endParaRPr lang="en-US" altLang="en-US" sz="2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3382963" y="4532812"/>
            <a:ext cx="5426076" cy="447002"/>
          </a:xfrm>
        </p:spPr>
        <p:txBody>
          <a:bodyPr/>
          <a:lstStyle/>
          <a:p>
            <a:r>
              <a:rPr lang="zh-CN" altLang="en-US" sz="2000"/>
              <a:t>组员</a:t>
            </a:r>
            <a:r>
              <a:rPr lang="zh-CN" altLang="en-US" sz="2000" dirty="0"/>
              <a:t>：段旭 江华禧 恽星彤</a:t>
            </a:r>
            <a:endParaRPr lang="en-US" altLang="zh-CN" sz="2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3C362F-F804-497F-A88C-4DFEDDD28839}"/>
              </a:ext>
            </a:extLst>
          </p:cNvPr>
          <p:cNvCxnSpPr/>
          <p:nvPr/>
        </p:nvCxnSpPr>
        <p:spPr>
          <a:xfrm>
            <a:off x="3695700" y="4086708"/>
            <a:ext cx="4800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689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>
                <a:solidFill>
                  <a:schemeClr val="bg1"/>
                </a:solidFill>
              </a:rPr>
              <a:t>需求分析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38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</a:t>
            </a:r>
            <a:r>
              <a:rPr lang="zh-CN" altLang="en-US" dirty="0" smtClean="0"/>
              <a:t>故事</a:t>
            </a:r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882469" y="4286027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 smtClean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882469" y="4884990"/>
            <a:ext cx="1998981" cy="849001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/>
              <a:t>没有玩</a:t>
            </a:r>
            <a:r>
              <a:rPr lang="zh-CN" altLang="en-US" sz="2400" dirty="0" smtClean="0"/>
              <a:t>魔方</a:t>
            </a:r>
            <a:endParaRPr lang="en-US" altLang="zh-CN" sz="2400" dirty="0" smtClean="0"/>
          </a:p>
          <a:p>
            <a:r>
              <a:rPr lang="zh-CN" altLang="en-US" sz="2400" dirty="0" smtClean="0"/>
              <a:t>基础</a:t>
            </a:r>
            <a:r>
              <a:rPr lang="zh-CN" altLang="en-US" sz="2400" dirty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初学者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91110" y="4240270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91110" y="4989096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通过该</a:t>
            </a:r>
            <a:r>
              <a:rPr lang="zh-CN" altLang="en-US" sz="2400" dirty="0" smtClean="0"/>
              <a:t>系统</a:t>
            </a:r>
            <a:endParaRPr lang="en-US" altLang="zh-CN" sz="2400" dirty="0" smtClean="0"/>
          </a:p>
          <a:p>
            <a:r>
              <a:rPr lang="zh-CN" altLang="en-US" sz="2400" dirty="0" smtClean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层先法</a:t>
            </a:r>
            <a:r>
              <a:rPr lang="zh-CN" altLang="en-US" sz="2400" dirty="0"/>
              <a:t>演示</a:t>
            </a:r>
          </a:p>
        </p:txBody>
      </p:sp>
      <p:sp>
        <p:nvSpPr>
          <p:cNvPr id="5" name="矩形 4"/>
          <p:cNvSpPr/>
          <p:nvPr/>
        </p:nvSpPr>
        <p:spPr>
          <a:xfrm>
            <a:off x="9316505" y="4240270"/>
            <a:ext cx="12971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16505" y="4958634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学习</a:t>
            </a:r>
            <a:r>
              <a:rPr lang="zh-CN" altLang="en-US" sz="2400" dirty="0"/>
              <a:t>建立解</a:t>
            </a:r>
            <a:r>
              <a:rPr lang="zh-CN" altLang="en-US" sz="2400" dirty="0" smtClean="0"/>
              <a:t>魔</a:t>
            </a:r>
            <a:endParaRPr lang="en-US" altLang="zh-CN" sz="2400" dirty="0" smtClean="0"/>
          </a:p>
          <a:p>
            <a:r>
              <a:rPr lang="zh-CN" altLang="en-US" sz="2400" dirty="0" smtClean="0"/>
              <a:t>方的</a:t>
            </a:r>
            <a:r>
              <a:rPr lang="zh-CN" altLang="en-US" sz="2400" dirty="0"/>
              <a:t>最初认知</a:t>
            </a:r>
          </a:p>
        </p:txBody>
      </p:sp>
      <p:pic>
        <p:nvPicPr>
          <p:cNvPr id="2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69" y="1761717"/>
            <a:ext cx="1895446" cy="2063931"/>
          </a:xfrm>
          <a:prstGeom prst="rect">
            <a:avLst/>
          </a:prstGeom>
        </p:spPr>
      </p:pic>
      <p:pic>
        <p:nvPicPr>
          <p:cNvPr id="2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10" y="1761717"/>
            <a:ext cx="1607697" cy="2213336"/>
          </a:xfrm>
          <a:prstGeom prst="rect">
            <a:avLst/>
          </a:prstGeom>
        </p:spPr>
      </p:pic>
      <p:pic>
        <p:nvPicPr>
          <p:cNvPr id="27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6505" y="1581752"/>
            <a:ext cx="1610027" cy="224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0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</a:t>
            </a:r>
            <a:r>
              <a:rPr lang="zh-CN" altLang="en-US" dirty="0" smtClean="0"/>
              <a:t>故事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1388163" y="4349337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 smtClean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970168" y="4889737"/>
            <a:ext cx="1955679" cy="849001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有魔方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基础</a:t>
            </a:r>
            <a:endParaRPr lang="en-US" altLang="zh-CN" sz="2400" dirty="0" smtClean="0">
              <a:solidFill>
                <a:srgbClr val="FF0000"/>
              </a:solidFill>
              <a:latin typeface="+mn-ea"/>
            </a:endParaRPr>
          </a:p>
          <a:p>
            <a:r>
              <a:rPr lang="zh-CN" altLang="en-US" sz="2400" dirty="0" smtClean="0">
                <a:latin typeface="+mn-ea"/>
              </a:rPr>
              <a:t>的</a:t>
            </a:r>
            <a:r>
              <a:rPr lang="zh-CN" altLang="en-US" sz="2400" dirty="0">
                <a:latin typeface="+mn-ea"/>
              </a:rPr>
              <a:t>高手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44806" y="4266649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74539" y="4965291"/>
            <a:ext cx="233910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从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CFOP</a:t>
            </a:r>
            <a:r>
              <a:rPr lang="zh-CN" altLang="en-US" sz="2400" dirty="0" smtClean="0">
                <a:latin typeface="+mn-ea"/>
              </a:rPr>
              <a:t>和</a:t>
            </a:r>
            <a:endParaRPr lang="en-US" altLang="zh-CN" sz="2400" dirty="0" smtClean="0">
              <a:latin typeface="+mn-ea"/>
            </a:endParaRPr>
          </a:p>
          <a:p>
            <a:r>
              <a:rPr lang="en-US" altLang="zh-CN" sz="2400" dirty="0" err="1" smtClean="0">
                <a:solidFill>
                  <a:srgbClr val="FF0000"/>
                </a:solidFill>
                <a:latin typeface="+mn-ea"/>
              </a:rPr>
              <a:t>DeepCubeA</a:t>
            </a:r>
            <a:r>
              <a:rPr lang="zh-CN" altLang="en-US" sz="2400" dirty="0" smtClean="0">
                <a:latin typeface="+mn-ea"/>
              </a:rPr>
              <a:t>法</a:t>
            </a:r>
            <a:endParaRPr lang="en-US" altLang="zh-CN" sz="2400" dirty="0" smtClean="0">
              <a:latin typeface="+mn-ea"/>
            </a:endParaRPr>
          </a:p>
          <a:p>
            <a:r>
              <a:rPr lang="zh-CN" altLang="en-US" sz="2400" dirty="0" smtClean="0">
                <a:latin typeface="+mn-ea"/>
              </a:rPr>
              <a:t>演示</a:t>
            </a:r>
            <a:r>
              <a:rPr lang="zh-CN" altLang="en-US" sz="2400" dirty="0">
                <a:latin typeface="+mn-ea"/>
              </a:rPr>
              <a:t>中获得启发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9440886" y="4175812"/>
            <a:ext cx="1297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93242" y="4865454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提高水平，</a:t>
            </a:r>
            <a:endParaRPr lang="en-US" altLang="zh-CN" sz="2400" dirty="0" smtClean="0">
              <a:latin typeface="+mn-ea"/>
            </a:endParaRPr>
          </a:p>
          <a:p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突破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自我</a:t>
            </a:r>
            <a:endParaRPr lang="zh-CN" altLang="en-US" sz="2400" dirty="0"/>
          </a:p>
        </p:txBody>
      </p:sp>
      <p:pic>
        <p:nvPicPr>
          <p:cNvPr id="12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168" y="1615935"/>
            <a:ext cx="1955679" cy="2146167"/>
          </a:xfrm>
          <a:prstGeom prst="rect">
            <a:avLst/>
          </a:prstGeom>
        </p:spPr>
      </p:pic>
      <p:pic>
        <p:nvPicPr>
          <p:cNvPr id="13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539" y="1615935"/>
            <a:ext cx="1569131" cy="2146167"/>
          </a:xfrm>
          <a:prstGeom prst="rect">
            <a:avLst/>
          </a:prstGeom>
        </p:spPr>
      </p:pic>
      <p:pic>
        <p:nvPicPr>
          <p:cNvPr id="14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3242" y="1615935"/>
            <a:ext cx="1566658" cy="21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4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</a:t>
            </a:r>
            <a:r>
              <a:rPr lang="zh-CN" altLang="en-US" dirty="0" smtClean="0"/>
              <a:t>故事</a:t>
            </a:r>
            <a:r>
              <a:rPr lang="en-US" altLang="zh-CN" dirty="0" smtClean="0"/>
              <a:t>3</a:t>
            </a:r>
            <a:endParaRPr lang="zh-CN" altLang="en-US" dirty="0"/>
          </a:p>
        </p:txBody>
      </p:sp>
      <p:sp>
        <p:nvSpPr>
          <p:cNvPr id="17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1026160" y="4248565"/>
            <a:ext cx="1119688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en-US" altLang="zh-CN" sz="2400" b="1" dirty="0" smtClean="0">
                <a:latin typeface="+mn-ea"/>
              </a:rPr>
              <a:t>As a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18" name="ïṡḷidé">
            <a:extLst>
              <a:ext uri="{FF2B5EF4-FFF2-40B4-BE49-F238E27FC236}">
                <a16:creationId xmlns:a16="http://schemas.microsoft.com/office/drawing/2014/main" id="{B7764A55-3603-40C4-BB16-4C2D7B3F3039}"/>
              </a:ext>
            </a:extLst>
          </p:cNvPr>
          <p:cNvSpPr/>
          <p:nvPr/>
        </p:nvSpPr>
        <p:spPr>
          <a:xfrm>
            <a:off x="930729" y="4908192"/>
            <a:ext cx="1955679" cy="821996"/>
          </a:xfrm>
          <a:prstGeom prst="rect">
            <a:avLst/>
          </a:prstGeom>
        </p:spPr>
        <p:txBody>
          <a:bodyPr wrap="none" lIns="90000" tIns="46800" rIns="90000" bIns="46800" anchor="b" anchorCtr="0">
            <a:noAutofit/>
          </a:bodyPr>
          <a:lstStyle/>
          <a:p>
            <a:r>
              <a:rPr lang="zh-CN" altLang="en-US" sz="2400" dirty="0"/>
              <a:t>手上</a:t>
            </a:r>
            <a:r>
              <a:rPr lang="zh-CN" altLang="en-US" sz="2400" dirty="0">
                <a:solidFill>
                  <a:srgbClr val="FF0000"/>
                </a:solidFill>
              </a:rPr>
              <a:t>没有</a:t>
            </a:r>
            <a:r>
              <a:rPr lang="zh-CN" altLang="en-US" sz="2400" dirty="0" smtClean="0">
                <a:solidFill>
                  <a:srgbClr val="FF0000"/>
                </a:solidFill>
              </a:rPr>
              <a:t>魔方</a:t>
            </a:r>
            <a:endParaRPr lang="en-US" altLang="zh-CN" sz="2400" dirty="0">
              <a:solidFill>
                <a:srgbClr val="FF0000"/>
              </a:solidFill>
            </a:endParaRPr>
          </a:p>
          <a:p>
            <a:r>
              <a:rPr lang="zh-CN" altLang="en-US" sz="2400" dirty="0" smtClean="0"/>
              <a:t>的</a:t>
            </a:r>
            <a:r>
              <a:rPr lang="zh-CN" altLang="en-US" sz="2400" dirty="0"/>
              <a:t>用户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17235" y="4216231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Want to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17235" y="4898738"/>
            <a:ext cx="18309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借助网页的</a:t>
            </a:r>
            <a:endParaRPr lang="en-US" altLang="zh-CN" sz="2400" dirty="0" smtClean="0">
              <a:latin typeface="+mn-ea"/>
            </a:endParaRPr>
          </a:p>
          <a:p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3D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魔方组件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9560483" y="4193354"/>
            <a:ext cx="1297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latin typeface="+mn-ea"/>
              </a:rPr>
              <a:t>So that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60483" y="4889737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在网页</a:t>
            </a:r>
            <a:r>
              <a:rPr lang="zh-CN" altLang="en-US" sz="2400" dirty="0" smtClean="0"/>
              <a:t>上</a:t>
            </a:r>
            <a:endParaRPr lang="en-US" altLang="zh-CN" sz="2400" dirty="0" smtClean="0"/>
          </a:p>
          <a:p>
            <a:r>
              <a:rPr lang="zh-CN" altLang="en-US" sz="2400" dirty="0" smtClean="0">
                <a:solidFill>
                  <a:srgbClr val="FF0000"/>
                </a:solidFill>
              </a:rPr>
              <a:t>在线</a:t>
            </a:r>
            <a:r>
              <a:rPr lang="zh-CN" altLang="en-US" sz="2400" dirty="0">
                <a:solidFill>
                  <a:srgbClr val="FF0000"/>
                </a:solidFill>
              </a:rPr>
              <a:t>玩魔方</a:t>
            </a:r>
            <a:endParaRPr lang="zh-CN" altLang="en-US" sz="2400" dirty="0"/>
          </a:p>
        </p:txBody>
      </p:sp>
      <p:pic>
        <p:nvPicPr>
          <p:cNvPr id="13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235" y="1549382"/>
            <a:ext cx="1569131" cy="2146167"/>
          </a:xfrm>
          <a:prstGeom prst="rect">
            <a:avLst/>
          </a:prstGeom>
        </p:spPr>
      </p:pic>
      <p:pic>
        <p:nvPicPr>
          <p:cNvPr id="15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29" y="1691181"/>
            <a:ext cx="1529232" cy="2066529"/>
          </a:xfrm>
          <a:prstGeom prst="rect">
            <a:avLst/>
          </a:prstGeom>
        </p:spPr>
      </p:pic>
      <p:pic>
        <p:nvPicPr>
          <p:cNvPr id="16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3105" y="1694563"/>
            <a:ext cx="1880927" cy="200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D065F-56AF-412E-9ABE-811A4177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功能需求</a:t>
            </a:r>
            <a:endParaRPr lang="zh-CN" altLang="en-US" dirty="0"/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D48CDC94-7297-4D8E-BCC6-806FE4086DAC}"/>
              </a:ext>
            </a:extLst>
          </p:cNvPr>
          <p:cNvGrpSpPr/>
          <p:nvPr/>
        </p:nvGrpSpPr>
        <p:grpSpPr>
          <a:xfrm>
            <a:off x="916355" y="3157291"/>
            <a:ext cx="4095781" cy="1383502"/>
            <a:chOff x="627142" y="3128839"/>
            <a:chExt cx="4095781" cy="138350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5DBB39C5-9B24-4904-99DA-D3491AF988B0}"/>
                </a:ext>
              </a:extLst>
            </p:cNvPr>
            <p:cNvGrpSpPr/>
            <p:nvPr/>
          </p:nvGrpSpPr>
          <p:grpSpPr>
            <a:xfrm>
              <a:off x="627142" y="3203095"/>
              <a:ext cx="652112" cy="652112"/>
              <a:chOff x="806846" y="3382799"/>
              <a:chExt cx="472408" cy="472408"/>
            </a:xfrm>
          </p:grpSpPr>
          <p:sp>
            <p:nvSpPr>
              <p:cNvPr id="31" name="ïṩ1íḍe">
                <a:extLst>
                  <a:ext uri="{FF2B5EF4-FFF2-40B4-BE49-F238E27FC236}">
                    <a16:creationId xmlns:a16="http://schemas.microsoft.com/office/drawing/2014/main" id="{615E9A25-E732-4725-950B-195C608E63A6}"/>
                  </a:ext>
                </a:extLst>
              </p:cNvPr>
              <p:cNvSpPr/>
              <p:nvPr/>
            </p:nvSpPr>
            <p:spPr>
              <a:xfrm>
                <a:off x="806846" y="3382799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ṩḻïḓé">
                <a:extLst>
                  <a:ext uri="{FF2B5EF4-FFF2-40B4-BE49-F238E27FC236}">
                    <a16:creationId xmlns:a16="http://schemas.microsoft.com/office/drawing/2014/main" id="{8615643C-4BCB-4F65-83D9-D58F646865EC}"/>
                  </a:ext>
                </a:extLst>
              </p:cNvPr>
              <p:cNvSpPr/>
              <p:nvPr/>
            </p:nvSpPr>
            <p:spPr>
              <a:xfrm>
                <a:off x="951189" y="3522648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3" name="îṥľïḋè">
              <a:extLst>
                <a:ext uri="{FF2B5EF4-FFF2-40B4-BE49-F238E27FC236}">
                  <a16:creationId xmlns:a16="http://schemas.microsoft.com/office/drawing/2014/main" id="{A540D737-97BD-4E5D-B28C-8E9C255956D9}"/>
                </a:ext>
              </a:extLst>
            </p:cNvPr>
            <p:cNvSpPr/>
            <p:nvPr/>
          </p:nvSpPr>
          <p:spPr>
            <a:xfrm>
              <a:off x="1364162" y="3128839"/>
              <a:ext cx="2099500" cy="4724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sz="2200" b="1"/>
                <a:t>初始状态输入</a:t>
              </a:r>
              <a:endParaRPr lang="zh-CN" altLang="en-US" sz="2200" b="1" dirty="0"/>
            </a:p>
          </p:txBody>
        </p:sp>
        <p:sp>
          <p:nvSpPr>
            <p:cNvPr id="34" name="íṣ1ídê">
              <a:extLst>
                <a:ext uri="{FF2B5EF4-FFF2-40B4-BE49-F238E27FC236}">
                  <a16:creationId xmlns:a16="http://schemas.microsoft.com/office/drawing/2014/main" id="{0F30CA30-CF6B-4B71-A8AD-056081E9CF6F}"/>
                </a:ext>
              </a:extLst>
            </p:cNvPr>
            <p:cNvSpPr/>
            <p:nvPr/>
          </p:nvSpPr>
          <p:spPr>
            <a:xfrm>
              <a:off x="1364674" y="3526390"/>
              <a:ext cx="3358249" cy="985951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/>
                <a:t>允许用户输入魔方的初始状态，从而对魔方实物提供参考。</a:t>
              </a:r>
              <a:endParaRPr lang="en-US" altLang="zh-CN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0CCE49E1-B78E-490F-8E48-CF01ECC1D60C}"/>
              </a:ext>
            </a:extLst>
          </p:cNvPr>
          <p:cNvGrpSpPr/>
          <p:nvPr/>
        </p:nvGrpSpPr>
        <p:grpSpPr>
          <a:xfrm>
            <a:off x="916355" y="5127769"/>
            <a:ext cx="652112" cy="652112"/>
            <a:chOff x="803092" y="5289717"/>
            <a:chExt cx="472408" cy="472408"/>
          </a:xfrm>
        </p:grpSpPr>
        <p:sp>
          <p:nvSpPr>
            <p:cNvPr id="35" name="ïŝļîdê">
              <a:extLst>
                <a:ext uri="{FF2B5EF4-FFF2-40B4-BE49-F238E27FC236}">
                  <a16:creationId xmlns:a16="http://schemas.microsoft.com/office/drawing/2014/main" id="{BF3490A5-3B5B-4B05-ADD3-16ADE973FDCE}"/>
                </a:ext>
              </a:extLst>
            </p:cNvPr>
            <p:cNvSpPr/>
            <p:nvPr/>
          </p:nvSpPr>
          <p:spPr>
            <a:xfrm>
              <a:off x="803092" y="5289717"/>
              <a:ext cx="472408" cy="472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ś1íde">
              <a:extLst>
                <a:ext uri="{FF2B5EF4-FFF2-40B4-BE49-F238E27FC236}">
                  <a16:creationId xmlns:a16="http://schemas.microsoft.com/office/drawing/2014/main" id="{9C0A5227-13A9-44A2-8186-15893A09C0C4}"/>
                </a:ext>
              </a:extLst>
            </p:cNvPr>
            <p:cNvSpPr/>
            <p:nvPr/>
          </p:nvSpPr>
          <p:spPr>
            <a:xfrm>
              <a:off x="947435" y="5429566"/>
              <a:ext cx="183723" cy="192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7" name="ïş1íďè">
            <a:extLst>
              <a:ext uri="{FF2B5EF4-FFF2-40B4-BE49-F238E27FC236}">
                <a16:creationId xmlns:a16="http://schemas.microsoft.com/office/drawing/2014/main" id="{EAF7983C-4C7D-4534-B1B1-1B9E85769B8E}"/>
              </a:ext>
            </a:extLst>
          </p:cNvPr>
          <p:cNvSpPr/>
          <p:nvPr/>
        </p:nvSpPr>
        <p:spPr>
          <a:xfrm>
            <a:off x="1708788" y="5127769"/>
            <a:ext cx="3629532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rmAutofit fontScale="92500" lnSpcReduction="10000"/>
          </a:bodyPr>
          <a:lstStyle/>
          <a:p>
            <a:r>
              <a:rPr lang="zh-CN" altLang="en-US" sz="2400" b="1"/>
              <a:t>魔方合法性验证</a:t>
            </a:r>
            <a:endParaRPr lang="zh-CN" altLang="en-US" sz="2400" b="1" dirty="0"/>
          </a:p>
        </p:txBody>
      </p:sp>
      <p:sp>
        <p:nvSpPr>
          <p:cNvPr id="38" name="îṧľïďè">
            <a:extLst>
              <a:ext uri="{FF2B5EF4-FFF2-40B4-BE49-F238E27FC236}">
                <a16:creationId xmlns:a16="http://schemas.microsoft.com/office/drawing/2014/main" id="{1452CC17-BCB3-472A-8A34-2F45E5A82188}"/>
              </a:ext>
            </a:extLst>
          </p:cNvPr>
          <p:cNvSpPr/>
          <p:nvPr/>
        </p:nvSpPr>
        <p:spPr>
          <a:xfrm>
            <a:off x="1708788" y="5543678"/>
            <a:ext cx="3630303" cy="415908"/>
          </a:xfrm>
          <a:prstGeom prst="rect">
            <a:avLst/>
          </a:prstGeom>
        </p:spPr>
        <p:txBody>
          <a:bodyPr wrap="square" lIns="90000" tIns="46800" rIns="90000" bIns="46800" anchor="t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设计约束条件，判断魔方的合法性。</a:t>
            </a:r>
            <a:endParaRPr lang="en-US" altLang="zh-CN" dirty="0"/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D8BACCCA-FDC2-48BF-BDF8-D8A969C786B8}"/>
              </a:ext>
            </a:extLst>
          </p:cNvPr>
          <p:cNvGrpSpPr/>
          <p:nvPr/>
        </p:nvGrpSpPr>
        <p:grpSpPr>
          <a:xfrm>
            <a:off x="6381082" y="1557265"/>
            <a:ext cx="4393956" cy="831817"/>
            <a:chOff x="6247916" y="1601655"/>
            <a:chExt cx="4393956" cy="83181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4EF4E30E-F129-4048-B98A-7FCC5CCD6065}"/>
                </a:ext>
              </a:extLst>
            </p:cNvPr>
            <p:cNvGrpSpPr/>
            <p:nvPr/>
          </p:nvGrpSpPr>
          <p:grpSpPr>
            <a:xfrm>
              <a:off x="6247916" y="1637164"/>
              <a:ext cx="652112" cy="652112"/>
              <a:chOff x="6427620" y="1816868"/>
              <a:chExt cx="472408" cy="472408"/>
            </a:xfrm>
          </p:grpSpPr>
          <p:sp>
            <p:nvSpPr>
              <p:cNvPr id="39" name="îṩ1íḑe">
                <a:extLst>
                  <a:ext uri="{FF2B5EF4-FFF2-40B4-BE49-F238E27FC236}">
                    <a16:creationId xmlns:a16="http://schemas.microsoft.com/office/drawing/2014/main" id="{75276B63-D341-4DA1-90BC-6277B9514A7E}"/>
                  </a:ext>
                </a:extLst>
              </p:cNvPr>
              <p:cNvSpPr/>
              <p:nvPr/>
            </p:nvSpPr>
            <p:spPr>
              <a:xfrm>
                <a:off x="6427620" y="1816868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ľiḋé">
                <a:extLst>
                  <a:ext uri="{FF2B5EF4-FFF2-40B4-BE49-F238E27FC236}">
                    <a16:creationId xmlns:a16="http://schemas.microsoft.com/office/drawing/2014/main" id="{8257CA00-91DC-4AE5-86B0-D086CB81C9BB}"/>
                  </a:ext>
                </a:extLst>
              </p:cNvPr>
              <p:cNvSpPr/>
              <p:nvPr/>
            </p:nvSpPr>
            <p:spPr>
              <a:xfrm>
                <a:off x="6571963" y="1956717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1" name="îṥliḋé">
              <a:extLst>
                <a:ext uri="{FF2B5EF4-FFF2-40B4-BE49-F238E27FC236}">
                  <a16:creationId xmlns:a16="http://schemas.microsoft.com/office/drawing/2014/main" id="{FFF05C1C-BBEC-46E0-8C11-2BAA380C3876}"/>
                </a:ext>
              </a:extLst>
            </p:cNvPr>
            <p:cNvSpPr/>
            <p:nvPr/>
          </p:nvSpPr>
          <p:spPr>
            <a:xfrm>
              <a:off x="7011569" y="1601655"/>
              <a:ext cx="3629532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/>
                <a:t>魔方转动效果</a:t>
              </a:r>
              <a:endParaRPr lang="zh-CN" altLang="en-US" sz="2400" b="1" dirty="0"/>
            </a:p>
          </p:txBody>
        </p:sp>
        <p:sp>
          <p:nvSpPr>
            <p:cNvPr id="42" name="íSľíḋè">
              <a:extLst>
                <a:ext uri="{FF2B5EF4-FFF2-40B4-BE49-F238E27FC236}">
                  <a16:creationId xmlns:a16="http://schemas.microsoft.com/office/drawing/2014/main" id="{D866EAD3-BE18-4DD7-8B2D-F8CF8E127088}"/>
                </a:ext>
              </a:extLst>
            </p:cNvPr>
            <p:cNvSpPr/>
            <p:nvPr/>
          </p:nvSpPr>
          <p:spPr>
            <a:xfrm>
              <a:off x="7011569" y="2017564"/>
              <a:ext cx="3630303" cy="415908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/>
                <a:t>点击魔方实现</a:t>
              </a:r>
              <a:r>
                <a:rPr lang="en-US" altLang="zh-CN"/>
                <a:t>3D</a:t>
              </a:r>
              <a:r>
                <a:rPr lang="zh-CN" altLang="en-US"/>
                <a:t>转动的视觉效果。</a:t>
              </a:r>
              <a:endParaRPr lang="en-US" altLang="zh-CN" dirty="0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96620D7-A058-49C5-A387-8B4620567571}"/>
              </a:ext>
            </a:extLst>
          </p:cNvPr>
          <p:cNvGrpSpPr/>
          <p:nvPr/>
        </p:nvGrpSpPr>
        <p:grpSpPr>
          <a:xfrm>
            <a:off x="6386088" y="3167654"/>
            <a:ext cx="5566425" cy="1581912"/>
            <a:chOff x="6252922" y="3157350"/>
            <a:chExt cx="5566425" cy="1581912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309597F-D6DB-4916-B77E-8411F74AAA54}"/>
                </a:ext>
              </a:extLst>
            </p:cNvPr>
            <p:cNvGrpSpPr/>
            <p:nvPr/>
          </p:nvGrpSpPr>
          <p:grpSpPr>
            <a:xfrm>
              <a:off x="6252922" y="3166228"/>
              <a:ext cx="652112" cy="652112"/>
              <a:chOff x="6432626" y="3345932"/>
              <a:chExt cx="472408" cy="472408"/>
            </a:xfrm>
          </p:grpSpPr>
          <p:sp>
            <p:nvSpPr>
              <p:cNvPr id="43" name="íşḷîḓè">
                <a:extLst>
                  <a:ext uri="{FF2B5EF4-FFF2-40B4-BE49-F238E27FC236}">
                    <a16:creationId xmlns:a16="http://schemas.microsoft.com/office/drawing/2014/main" id="{6648BCD1-4911-4C94-A8C4-76098F04E8E5}"/>
                  </a:ext>
                </a:extLst>
              </p:cNvPr>
              <p:cNvSpPr/>
              <p:nvPr/>
            </p:nvSpPr>
            <p:spPr>
              <a:xfrm>
                <a:off x="6432626" y="3345932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Sḷiďé">
                <a:extLst>
                  <a:ext uri="{FF2B5EF4-FFF2-40B4-BE49-F238E27FC236}">
                    <a16:creationId xmlns:a16="http://schemas.microsoft.com/office/drawing/2014/main" id="{548AF987-C664-4C51-A30B-513EFAA2E3CE}"/>
                  </a:ext>
                </a:extLst>
              </p:cNvPr>
              <p:cNvSpPr/>
              <p:nvPr/>
            </p:nvSpPr>
            <p:spPr>
              <a:xfrm>
                <a:off x="6576969" y="3485781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5" name="ïṡḷidé">
              <a:extLst>
                <a:ext uri="{FF2B5EF4-FFF2-40B4-BE49-F238E27FC236}">
                  <a16:creationId xmlns:a16="http://schemas.microsoft.com/office/drawing/2014/main" id="{534C7D40-8863-450E-B29A-4262DC70B93D}"/>
                </a:ext>
              </a:extLst>
            </p:cNvPr>
            <p:cNvSpPr/>
            <p:nvPr/>
          </p:nvSpPr>
          <p:spPr>
            <a:xfrm>
              <a:off x="6989940" y="3157350"/>
              <a:ext cx="4829407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 dirty="0" smtClean="0"/>
                <a:t>层先法</a:t>
              </a:r>
              <a:r>
                <a:rPr lang="en-US" altLang="zh-CN" sz="2400" b="1" dirty="0" smtClean="0"/>
                <a:t>+CFOP</a:t>
              </a:r>
              <a:r>
                <a:rPr lang="zh-CN" altLang="en-US" sz="2400" b="1" dirty="0" smtClean="0"/>
                <a:t>法</a:t>
              </a:r>
              <a:r>
                <a:rPr lang="en-US" altLang="zh-CN" sz="2400" b="1" dirty="0" smtClean="0"/>
                <a:t>+K</a:t>
              </a:r>
              <a:r>
                <a:rPr lang="zh-CN" altLang="en-US" sz="2400" b="1" dirty="0" smtClean="0"/>
                <a:t>算法</a:t>
              </a:r>
              <a:r>
                <a:rPr lang="en-US" altLang="zh-CN" sz="2400" b="1" dirty="0" smtClean="0"/>
                <a:t>+</a:t>
              </a:r>
              <a:r>
                <a:rPr lang="en-US" altLang="zh-CN" sz="2400" b="1" dirty="0" err="1" smtClean="0"/>
                <a:t>DeepCubeA</a:t>
              </a:r>
              <a:endParaRPr lang="zh-CN" altLang="en-US" sz="2400" b="1" dirty="0"/>
            </a:p>
          </p:txBody>
        </p:sp>
        <p:sp>
          <p:nvSpPr>
            <p:cNvPr id="46" name="îṣļíḓè">
              <a:extLst>
                <a:ext uri="{FF2B5EF4-FFF2-40B4-BE49-F238E27FC236}">
                  <a16:creationId xmlns:a16="http://schemas.microsoft.com/office/drawing/2014/main" id="{1D8A9E1E-EE12-47D8-9A35-58CEF63835C9}"/>
                </a:ext>
              </a:extLst>
            </p:cNvPr>
            <p:cNvSpPr/>
            <p:nvPr/>
          </p:nvSpPr>
          <p:spPr>
            <a:xfrm>
              <a:off x="6989941" y="3513617"/>
              <a:ext cx="4237608" cy="1225645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en-US"/>
                <a:t>提供不同的解魔方算法，从而适应具有不同经验的用户的需求。</a:t>
              </a:r>
              <a:endParaRPr lang="en-US" altLang="zh-CN" dirty="0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4F63D52-CF35-4FE9-A9B5-1CD1A9535F73}"/>
              </a:ext>
            </a:extLst>
          </p:cNvPr>
          <p:cNvGrpSpPr/>
          <p:nvPr/>
        </p:nvGrpSpPr>
        <p:grpSpPr>
          <a:xfrm>
            <a:off x="6386088" y="5065623"/>
            <a:ext cx="652112" cy="652112"/>
            <a:chOff x="6432626" y="5289717"/>
            <a:chExt cx="472408" cy="472408"/>
          </a:xfrm>
        </p:grpSpPr>
        <p:sp>
          <p:nvSpPr>
            <p:cNvPr id="50" name="ïṩ1íḍe">
              <a:extLst>
                <a:ext uri="{FF2B5EF4-FFF2-40B4-BE49-F238E27FC236}">
                  <a16:creationId xmlns:a16="http://schemas.microsoft.com/office/drawing/2014/main" id="{FBAE2918-276A-46B7-BF77-F2C3F7830E6D}"/>
                </a:ext>
              </a:extLst>
            </p:cNvPr>
            <p:cNvSpPr/>
            <p:nvPr/>
          </p:nvSpPr>
          <p:spPr>
            <a:xfrm>
              <a:off x="6432626" y="5289717"/>
              <a:ext cx="472408" cy="472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ṩḻïḓé">
              <a:extLst>
                <a:ext uri="{FF2B5EF4-FFF2-40B4-BE49-F238E27FC236}">
                  <a16:creationId xmlns:a16="http://schemas.microsoft.com/office/drawing/2014/main" id="{82992413-A2AD-4DF3-8F73-BC8D38F42493}"/>
                </a:ext>
              </a:extLst>
            </p:cNvPr>
            <p:cNvSpPr/>
            <p:nvPr/>
          </p:nvSpPr>
          <p:spPr>
            <a:xfrm>
              <a:off x="6576969" y="5429566"/>
              <a:ext cx="183723" cy="192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2" name="îṥľïḋè">
            <a:extLst>
              <a:ext uri="{FF2B5EF4-FFF2-40B4-BE49-F238E27FC236}">
                <a16:creationId xmlns:a16="http://schemas.microsoft.com/office/drawing/2014/main" id="{20B645D5-24F0-427E-8D93-DB0208BBF84F}"/>
              </a:ext>
            </a:extLst>
          </p:cNvPr>
          <p:cNvSpPr/>
          <p:nvPr/>
        </p:nvSpPr>
        <p:spPr>
          <a:xfrm>
            <a:off x="7140863" y="5065623"/>
            <a:ext cx="3629532" cy="415908"/>
          </a:xfrm>
          <a:prstGeom prst="rect">
            <a:avLst/>
          </a:prstGeom>
        </p:spPr>
        <p:txBody>
          <a:bodyPr wrap="none" lIns="90000" tIns="46800" rIns="90000" bIns="46800" anchor="b" anchorCtr="0">
            <a:normAutofit fontScale="92500" lnSpcReduction="10000"/>
          </a:bodyPr>
          <a:lstStyle/>
          <a:p>
            <a:r>
              <a:rPr lang="zh-CN" altLang="en-US" sz="2400" b="1"/>
              <a:t>单步执行功能</a:t>
            </a:r>
            <a:endParaRPr lang="zh-CN" altLang="en-US" sz="2400" b="1" dirty="0"/>
          </a:p>
        </p:txBody>
      </p:sp>
      <p:sp>
        <p:nvSpPr>
          <p:cNvPr id="53" name="íṣ1ídê">
            <a:extLst>
              <a:ext uri="{FF2B5EF4-FFF2-40B4-BE49-F238E27FC236}">
                <a16:creationId xmlns:a16="http://schemas.microsoft.com/office/drawing/2014/main" id="{7C2C516A-A6C0-42A5-9DEC-B5002E4E77C8}"/>
              </a:ext>
            </a:extLst>
          </p:cNvPr>
          <p:cNvSpPr/>
          <p:nvPr/>
        </p:nvSpPr>
        <p:spPr>
          <a:xfrm>
            <a:off x="7140863" y="5481530"/>
            <a:ext cx="4237608" cy="876951"/>
          </a:xfrm>
          <a:prstGeom prst="rect">
            <a:avLst/>
          </a:prstGeom>
        </p:spPr>
        <p:txBody>
          <a:bodyPr wrap="square" lIns="90000" tIns="46800" rIns="90000" bIns="4680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允许用户逐步运行解法，从而提供用户对每步的思考时间。</a:t>
            </a:r>
            <a:endParaRPr lang="en-US" altLang="zh-CN" dirty="0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9EC09530-9FBE-45FD-B2DD-5748650E1BD4}"/>
              </a:ext>
            </a:extLst>
          </p:cNvPr>
          <p:cNvGrpSpPr/>
          <p:nvPr/>
        </p:nvGrpSpPr>
        <p:grpSpPr>
          <a:xfrm>
            <a:off x="916355" y="1616453"/>
            <a:ext cx="4402064" cy="962742"/>
            <a:chOff x="623388" y="1527673"/>
            <a:chExt cx="4402064" cy="96274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399AB21-2FEB-475E-8F85-B0CE16017B5D}"/>
                </a:ext>
              </a:extLst>
            </p:cNvPr>
            <p:cNvGrpSpPr/>
            <p:nvPr/>
          </p:nvGrpSpPr>
          <p:grpSpPr>
            <a:xfrm>
              <a:off x="623388" y="1568865"/>
              <a:ext cx="652112" cy="652112"/>
              <a:chOff x="803092" y="1609721"/>
              <a:chExt cx="472408" cy="472408"/>
            </a:xfrm>
          </p:grpSpPr>
          <p:sp>
            <p:nvSpPr>
              <p:cNvPr id="61" name="íşḷîḓè">
                <a:extLst>
                  <a:ext uri="{FF2B5EF4-FFF2-40B4-BE49-F238E27FC236}">
                    <a16:creationId xmlns:a16="http://schemas.microsoft.com/office/drawing/2014/main" id="{F903BC0C-B841-487C-A34B-78CDC02A69E5}"/>
                  </a:ext>
                </a:extLst>
              </p:cNvPr>
              <p:cNvSpPr/>
              <p:nvPr/>
            </p:nvSpPr>
            <p:spPr>
              <a:xfrm>
                <a:off x="803092" y="1609721"/>
                <a:ext cx="472408" cy="472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Sḷiďé">
                <a:extLst>
                  <a:ext uri="{FF2B5EF4-FFF2-40B4-BE49-F238E27FC236}">
                    <a16:creationId xmlns:a16="http://schemas.microsoft.com/office/drawing/2014/main" id="{1A101582-FA0D-40A6-AF61-62766D87B200}"/>
                  </a:ext>
                </a:extLst>
              </p:cNvPr>
              <p:cNvSpPr/>
              <p:nvPr/>
            </p:nvSpPr>
            <p:spPr>
              <a:xfrm>
                <a:off x="947435" y="1749570"/>
                <a:ext cx="183723" cy="192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63" name="ïṡḷidé">
              <a:extLst>
                <a:ext uri="{FF2B5EF4-FFF2-40B4-BE49-F238E27FC236}">
                  <a16:creationId xmlns:a16="http://schemas.microsoft.com/office/drawing/2014/main" id="{B7764A55-3603-40C4-BB16-4C2D7B3F3039}"/>
                </a:ext>
              </a:extLst>
            </p:cNvPr>
            <p:cNvSpPr/>
            <p:nvPr/>
          </p:nvSpPr>
          <p:spPr>
            <a:xfrm>
              <a:off x="1395920" y="1527673"/>
              <a:ext cx="3629532" cy="415908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zh-CN" altLang="en-US" sz="2400" b="1" dirty="0"/>
                <a:t>随机打乱</a:t>
              </a:r>
              <a:r>
                <a:rPr lang="en-US" altLang="zh-CN" sz="2400" b="1" dirty="0"/>
                <a:t>+</a:t>
              </a:r>
              <a:r>
                <a:rPr lang="zh-CN" altLang="en-US" sz="2400" b="1" dirty="0"/>
                <a:t>解魔方</a:t>
              </a:r>
              <a:r>
                <a:rPr lang="en-US" altLang="zh-CN" sz="2400" b="1" dirty="0"/>
                <a:t>+</a:t>
              </a:r>
              <a:r>
                <a:rPr lang="zh-CN" altLang="en-US" sz="2400" b="1" dirty="0"/>
                <a:t>步骤显示</a:t>
              </a:r>
            </a:p>
          </p:txBody>
        </p:sp>
        <p:sp>
          <p:nvSpPr>
            <p:cNvPr id="64" name="îṣļíḓè">
              <a:extLst>
                <a:ext uri="{FF2B5EF4-FFF2-40B4-BE49-F238E27FC236}">
                  <a16:creationId xmlns:a16="http://schemas.microsoft.com/office/drawing/2014/main" id="{51159123-22DE-449E-890B-F26800003D0E}"/>
                </a:ext>
              </a:extLst>
            </p:cNvPr>
            <p:cNvSpPr/>
            <p:nvPr/>
          </p:nvSpPr>
          <p:spPr>
            <a:xfrm>
              <a:off x="1395920" y="1883940"/>
              <a:ext cx="3113941" cy="606475"/>
            </a:xfrm>
            <a:prstGeom prst="rect">
              <a:avLst/>
            </a:prstGeom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en-US" dirty="0"/>
                <a:t>继承原魔方应用的所有功能。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283133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系统</a:t>
            </a:r>
            <a:r>
              <a:rPr lang="zh-CN" altLang="en-US" sz="3600" dirty="0" smtClean="0">
                <a:solidFill>
                  <a:schemeClr val="bg1"/>
                </a:solidFill>
              </a:rPr>
              <a:t>设计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4DFB691-3E95-4612-A5D9-5AA9655B27DC}"/>
              </a:ext>
            </a:extLst>
          </p:cNvPr>
          <p:cNvSpPr txBox="1"/>
          <p:nvPr/>
        </p:nvSpPr>
        <p:spPr>
          <a:xfrm>
            <a:off x="10429875" y="4692500"/>
            <a:ext cx="1090613" cy="14447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836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C6130C-E19F-684E-AD8C-C35D570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项目架构图</a:t>
            </a:r>
            <a:endParaRPr lang="en-US" sz="36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0DE279D-824C-5A4A-81EA-758BEE88A9BC}"/>
              </a:ext>
            </a:extLst>
          </p:cNvPr>
          <p:cNvSpPr/>
          <p:nvPr/>
        </p:nvSpPr>
        <p:spPr>
          <a:xfrm>
            <a:off x="1903624" y="1314912"/>
            <a:ext cx="8213770" cy="98645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F48B7A-B513-9E4E-8EA4-95553C5C0465}"/>
              </a:ext>
            </a:extLst>
          </p:cNvPr>
          <p:cNvSpPr/>
          <p:nvPr/>
        </p:nvSpPr>
        <p:spPr>
          <a:xfrm>
            <a:off x="1799303" y="1182256"/>
            <a:ext cx="8489072" cy="282287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71CFE70-3AF5-B144-8FDD-E1246376E985}"/>
              </a:ext>
            </a:extLst>
          </p:cNvPr>
          <p:cNvSpPr/>
          <p:nvPr/>
        </p:nvSpPr>
        <p:spPr>
          <a:xfrm>
            <a:off x="1903625" y="2931027"/>
            <a:ext cx="8213770" cy="95664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1013470-9BDE-C340-89D9-1536E7C8840A}"/>
              </a:ext>
            </a:extLst>
          </p:cNvPr>
          <p:cNvSpPr/>
          <p:nvPr/>
        </p:nvSpPr>
        <p:spPr>
          <a:xfrm>
            <a:off x="4312377" y="3374421"/>
            <a:ext cx="1491596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公式法模块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82E78E2-B23F-0442-8FBB-0935E50C4258}"/>
              </a:ext>
            </a:extLst>
          </p:cNvPr>
          <p:cNvSpPr/>
          <p:nvPr/>
        </p:nvSpPr>
        <p:spPr>
          <a:xfrm>
            <a:off x="2074606" y="3374422"/>
            <a:ext cx="2031378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+mn-ea"/>
              </a:rPr>
              <a:t>DeepCubeA</a:t>
            </a:r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模块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1013470-9BDE-C340-89D9-1536E7C8840A}"/>
              </a:ext>
            </a:extLst>
          </p:cNvPr>
          <p:cNvSpPr/>
          <p:nvPr/>
        </p:nvSpPr>
        <p:spPr>
          <a:xfrm>
            <a:off x="6095205" y="3371478"/>
            <a:ext cx="1782828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API</a:t>
            </a:r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适配模块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A6AF6-D812-B741-9CFD-9E5C20B2AEA8}"/>
              </a:ext>
            </a:extLst>
          </p:cNvPr>
          <p:cNvSpPr txBox="1"/>
          <p:nvPr/>
        </p:nvSpPr>
        <p:spPr>
          <a:xfrm>
            <a:off x="2074605" y="2973934"/>
            <a:ext cx="1547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后端服务</a:t>
            </a:r>
            <a:endParaRPr lang="en-US" b="1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57A1089-A7E2-0B41-8E0E-EAEA335EC0D5}"/>
              </a:ext>
            </a:extLst>
          </p:cNvPr>
          <p:cNvSpPr/>
          <p:nvPr/>
        </p:nvSpPr>
        <p:spPr>
          <a:xfrm>
            <a:off x="2074606" y="1783305"/>
            <a:ext cx="1775692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输入魔方状态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656B360-C8FF-6A4B-8E9C-5A75A893B3C3}"/>
              </a:ext>
            </a:extLst>
          </p:cNvPr>
          <p:cNvSpPr/>
          <p:nvPr/>
        </p:nvSpPr>
        <p:spPr>
          <a:xfrm>
            <a:off x="4191706" y="1783305"/>
            <a:ext cx="1612267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随机打乱魔方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B044AE6-152A-044A-A29C-B8B8E254CCE1}"/>
              </a:ext>
            </a:extLst>
          </p:cNvPr>
          <p:cNvSpPr/>
          <p:nvPr/>
        </p:nvSpPr>
        <p:spPr>
          <a:xfrm>
            <a:off x="8194121" y="1780149"/>
            <a:ext cx="1759294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还原魔方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7AAD0A-18B5-044B-ABE5-386D35512277}"/>
              </a:ext>
            </a:extLst>
          </p:cNvPr>
          <p:cNvSpPr txBox="1"/>
          <p:nvPr/>
        </p:nvSpPr>
        <p:spPr>
          <a:xfrm>
            <a:off x="2079666" y="1371403"/>
            <a:ext cx="114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前端交互</a:t>
            </a:r>
            <a:endParaRPr lang="en-US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F3E11C-106D-1C43-A437-D681269DFF57}"/>
              </a:ext>
            </a:extLst>
          </p:cNvPr>
          <p:cNvSpPr/>
          <p:nvPr/>
        </p:nvSpPr>
        <p:spPr>
          <a:xfrm>
            <a:off x="1799303" y="4338136"/>
            <a:ext cx="8465575" cy="2278975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44240BA-78BC-DA41-A06C-7F7EBC347583}"/>
              </a:ext>
            </a:extLst>
          </p:cNvPr>
          <p:cNvSpPr/>
          <p:nvPr/>
        </p:nvSpPr>
        <p:spPr>
          <a:xfrm>
            <a:off x="1903624" y="5636668"/>
            <a:ext cx="8213770" cy="88557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2A12960-DD6E-2D4E-AFAF-986307927601}"/>
              </a:ext>
            </a:extLst>
          </p:cNvPr>
          <p:cNvSpPr/>
          <p:nvPr/>
        </p:nvSpPr>
        <p:spPr>
          <a:xfrm>
            <a:off x="3283399" y="5979676"/>
            <a:ext cx="2582405" cy="41454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Ubuntu 18.04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677A65A-854E-C841-B24C-91780060DB7D}"/>
              </a:ext>
            </a:extLst>
          </p:cNvPr>
          <p:cNvSpPr/>
          <p:nvPr/>
        </p:nvSpPr>
        <p:spPr>
          <a:xfrm>
            <a:off x="6796924" y="5979676"/>
            <a:ext cx="2582405" cy="41454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Linux 4.1.5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DE1F119-EF61-7A43-85D0-8784ADAD32BF}"/>
              </a:ext>
            </a:extLst>
          </p:cNvPr>
          <p:cNvSpPr/>
          <p:nvPr/>
        </p:nvSpPr>
        <p:spPr>
          <a:xfrm>
            <a:off x="1903625" y="4447914"/>
            <a:ext cx="4022190" cy="98178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FA6C6F11-9256-724D-BBD0-76A54B2BDB61}"/>
              </a:ext>
            </a:extLst>
          </p:cNvPr>
          <p:cNvSpPr/>
          <p:nvPr/>
        </p:nvSpPr>
        <p:spPr>
          <a:xfrm>
            <a:off x="6101856" y="4444805"/>
            <a:ext cx="4022190" cy="101193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5FA7D82-F792-E746-ACFF-D0FE9DE7CAFB}"/>
              </a:ext>
            </a:extLst>
          </p:cNvPr>
          <p:cNvSpPr/>
          <p:nvPr/>
        </p:nvSpPr>
        <p:spPr>
          <a:xfrm>
            <a:off x="2087370" y="4872006"/>
            <a:ext cx="1674418" cy="39532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D</a:t>
            </a:r>
            <a:r>
              <a:rPr lang="en-US" altLang="zh-CN">
                <a:solidFill>
                  <a:schemeClr val="tx1"/>
                </a:solidFill>
              </a:rPr>
              <a:t>ocker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02C535D-4399-B544-BCDA-CC80F271B876}"/>
              </a:ext>
            </a:extLst>
          </p:cNvPr>
          <p:cNvSpPr/>
          <p:nvPr/>
        </p:nvSpPr>
        <p:spPr>
          <a:xfrm>
            <a:off x="4048896" y="4872006"/>
            <a:ext cx="1674418" cy="3985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</a:t>
            </a:r>
            <a:r>
              <a:rPr lang="en-US" altLang="zh-CN">
                <a:solidFill>
                  <a:schemeClr val="tx1"/>
                </a:solidFill>
              </a:rPr>
              <a:t>pache2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35C630C-33B1-5A4A-808C-B26A7F0BA2FE}"/>
              </a:ext>
            </a:extLst>
          </p:cNvPr>
          <p:cNvSpPr/>
          <p:nvPr/>
        </p:nvSpPr>
        <p:spPr>
          <a:xfrm>
            <a:off x="6395808" y="4872006"/>
            <a:ext cx="1548712" cy="40163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Django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5EE2BFD-339D-2344-8429-BC5EB51DA3B4}"/>
              </a:ext>
            </a:extLst>
          </p:cNvPr>
          <p:cNvSpPr/>
          <p:nvPr/>
        </p:nvSpPr>
        <p:spPr>
          <a:xfrm>
            <a:off x="8291741" y="4873430"/>
            <a:ext cx="1548713" cy="39390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TensorFlow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5DB5C9-D550-C14A-B3B7-698302CA881E}"/>
              </a:ext>
            </a:extLst>
          </p:cNvPr>
          <p:cNvSpPr txBox="1"/>
          <p:nvPr/>
        </p:nvSpPr>
        <p:spPr>
          <a:xfrm>
            <a:off x="2045550" y="5710124"/>
            <a:ext cx="1140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操作系统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40A04-528A-114E-A997-1B3ED12CE0A9}"/>
              </a:ext>
            </a:extLst>
          </p:cNvPr>
          <p:cNvSpPr txBox="1"/>
          <p:nvPr/>
        </p:nvSpPr>
        <p:spPr>
          <a:xfrm>
            <a:off x="2079666" y="4494713"/>
            <a:ext cx="114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服务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925BB9-F129-5547-B24C-1B414BF25563}"/>
              </a:ext>
            </a:extLst>
          </p:cNvPr>
          <p:cNvSpPr txBox="1"/>
          <p:nvPr/>
        </p:nvSpPr>
        <p:spPr>
          <a:xfrm>
            <a:off x="6508406" y="4494713"/>
            <a:ext cx="114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开源框架</a:t>
            </a:r>
            <a:endParaRPr lang="en-US" b="1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3C00FE5-AAAE-954A-87E5-7BEAADE81048}"/>
              </a:ext>
            </a:extLst>
          </p:cNvPr>
          <p:cNvSpPr/>
          <p:nvPr/>
        </p:nvSpPr>
        <p:spPr>
          <a:xfrm>
            <a:off x="4377956" y="2393142"/>
            <a:ext cx="196645" cy="50245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>
            <a:extLst>
              <a:ext uri="{FF2B5EF4-FFF2-40B4-BE49-F238E27FC236}">
                <a16:creationId xmlns:a16="http://schemas.microsoft.com/office/drawing/2014/main" id="{0CB99AB6-51A0-8245-9E45-D8154F01E115}"/>
              </a:ext>
            </a:extLst>
          </p:cNvPr>
          <p:cNvSpPr/>
          <p:nvPr/>
        </p:nvSpPr>
        <p:spPr>
          <a:xfrm rot="10800000">
            <a:off x="7153254" y="2375948"/>
            <a:ext cx="196645" cy="50245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C63373-68B3-E54C-ABA2-5B579304FAE2}"/>
              </a:ext>
            </a:extLst>
          </p:cNvPr>
          <p:cNvSpPr txBox="1"/>
          <p:nvPr/>
        </p:nvSpPr>
        <p:spPr>
          <a:xfrm>
            <a:off x="3539983" y="2464452"/>
            <a:ext cx="838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n-ea"/>
              </a:rPr>
              <a:t>AJAX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55C389-33F4-2D40-B72B-A4CAED5FE533}"/>
              </a:ext>
            </a:extLst>
          </p:cNvPr>
          <p:cNvSpPr txBox="1"/>
          <p:nvPr/>
        </p:nvSpPr>
        <p:spPr>
          <a:xfrm>
            <a:off x="7396430" y="2420969"/>
            <a:ext cx="838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n-ea"/>
              </a:rPr>
              <a:t>JSON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B15826F2-EBAD-9748-80BD-92461AD441EE}"/>
              </a:ext>
            </a:extLst>
          </p:cNvPr>
          <p:cNvSpPr/>
          <p:nvPr/>
        </p:nvSpPr>
        <p:spPr>
          <a:xfrm>
            <a:off x="6203334" y="1780149"/>
            <a:ext cx="1612267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单步执行</a:t>
            </a:r>
            <a:endParaRPr 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966575E-0C29-254B-8114-A1527A1BE3C4}"/>
              </a:ext>
            </a:extLst>
          </p:cNvPr>
          <p:cNvSpPr/>
          <p:nvPr/>
        </p:nvSpPr>
        <p:spPr>
          <a:xfrm>
            <a:off x="8169265" y="3370706"/>
            <a:ext cx="1782829" cy="437375"/>
          </a:xfrm>
          <a:prstGeom prst="roundRect">
            <a:avLst/>
          </a:prstGeom>
          <a:solidFill>
            <a:srgbClr val="FFBB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dirty="0">
                <a:solidFill>
                  <a:schemeClr val="tx1"/>
                </a:solidFill>
              </a:rPr>
              <a:t>魔方验证模块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5D046D-D20E-4530-882F-D695953107AC}"/>
              </a:ext>
            </a:extLst>
          </p:cNvPr>
          <p:cNvSpPr txBox="1"/>
          <p:nvPr/>
        </p:nvSpPr>
        <p:spPr>
          <a:xfrm>
            <a:off x="1061238" y="4738959"/>
            <a:ext cx="4154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基</a:t>
            </a:r>
            <a:endParaRPr lang="en-US" altLang="zh-CN"/>
          </a:p>
          <a:p>
            <a:r>
              <a:rPr lang="zh-CN" altLang="en-US"/>
              <a:t>础</a:t>
            </a:r>
            <a:endParaRPr lang="en-US" altLang="zh-CN"/>
          </a:p>
          <a:p>
            <a:r>
              <a:rPr lang="zh-CN" altLang="en-US"/>
              <a:t>服</a:t>
            </a:r>
            <a:endParaRPr lang="en-US" altLang="zh-CN"/>
          </a:p>
          <a:p>
            <a:r>
              <a:rPr lang="zh-CN" altLang="en-US"/>
              <a:t>务</a:t>
            </a:r>
            <a:endParaRPr lang="en-US" altLang="zh-CN"/>
          </a:p>
          <a:p>
            <a:r>
              <a:rPr lang="zh-CN" altLang="en-US"/>
              <a:t>层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AE48E47-17DC-4853-8F89-39593882567F}"/>
              </a:ext>
            </a:extLst>
          </p:cNvPr>
          <p:cNvSpPr txBox="1"/>
          <p:nvPr/>
        </p:nvSpPr>
        <p:spPr>
          <a:xfrm>
            <a:off x="1045481" y="1760500"/>
            <a:ext cx="4154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</a:t>
            </a:r>
            <a:endParaRPr lang="en-US" altLang="zh-CN" dirty="0"/>
          </a:p>
          <a:p>
            <a:r>
              <a:rPr lang="zh-CN" altLang="en-US" dirty="0"/>
              <a:t>层</a:t>
            </a:r>
            <a:endParaRPr lang="en-US" altLang="zh-CN" dirty="0"/>
          </a:p>
          <a:p>
            <a:r>
              <a:rPr lang="zh-CN" altLang="en-US" dirty="0"/>
              <a:t>应</a:t>
            </a:r>
            <a:endParaRPr lang="en-US" altLang="zh-CN" dirty="0"/>
          </a:p>
          <a:p>
            <a:r>
              <a:rPr lang="zh-CN" altLang="en-US" dirty="0"/>
              <a:t>用</a:t>
            </a:r>
            <a:endParaRPr lang="en-US" altLang="zh-CN" dirty="0"/>
          </a:p>
          <a:p>
            <a:r>
              <a:rPr lang="zh-CN" altLang="en-US" dirty="0"/>
              <a:t>层</a:t>
            </a:r>
          </a:p>
        </p:txBody>
      </p:sp>
    </p:spTree>
    <p:extLst>
      <p:ext uri="{BB962C8B-B14F-4D97-AF65-F5344CB8AC3E}">
        <p14:creationId xmlns:p14="http://schemas.microsoft.com/office/powerpoint/2010/main" val="121349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2dfa4072-8d51-44c5-98ae-30a704435769"/>
</p:tagLst>
</file>

<file path=ppt/theme/theme1.xml><?xml version="1.0" encoding="utf-8"?>
<a:theme xmlns:a="http://schemas.openxmlformats.org/drawingml/2006/main" name="主题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黄色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3210</TotalTime>
  <Words>926</Words>
  <Application>Microsoft Office PowerPoint</Application>
  <PresentationFormat>宽屏</PresentationFormat>
  <Paragraphs>237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等线</vt:lpstr>
      <vt:lpstr>等线 Light</vt:lpstr>
      <vt:lpstr>宋体</vt:lpstr>
      <vt:lpstr>微软雅黑</vt:lpstr>
      <vt:lpstr>Arial</vt:lpstr>
      <vt:lpstr>Calibri</vt:lpstr>
      <vt:lpstr>Calibri Light</vt:lpstr>
      <vt:lpstr>Elephant</vt:lpstr>
      <vt:lpstr>Impact</vt:lpstr>
      <vt:lpstr>Segoe UI Light</vt:lpstr>
      <vt:lpstr>主题5</vt:lpstr>
      <vt:lpstr>OfficePLUS</vt:lpstr>
      <vt:lpstr>Office Theme</vt:lpstr>
      <vt:lpstr>魔方工坊</vt:lpstr>
      <vt:lpstr>PowerPoint 演示文稿</vt:lpstr>
      <vt:lpstr>需求分析</vt:lpstr>
      <vt:lpstr>用户故事1</vt:lpstr>
      <vt:lpstr>用户故事2</vt:lpstr>
      <vt:lpstr>用户故事3</vt:lpstr>
      <vt:lpstr>功能需求</vt:lpstr>
      <vt:lpstr>系统设计</vt:lpstr>
      <vt:lpstr>项目架构图</vt:lpstr>
      <vt:lpstr>模块划分图</vt:lpstr>
      <vt:lpstr>3D展示模块</vt:lpstr>
      <vt:lpstr>API适配模块</vt:lpstr>
      <vt:lpstr>层先法模块</vt:lpstr>
      <vt:lpstr>CFOP模块</vt:lpstr>
      <vt:lpstr>Kociemba算法模块</vt:lpstr>
      <vt:lpstr>DeepCubeA法模块</vt:lpstr>
      <vt:lpstr>魔方验证模块</vt:lpstr>
      <vt:lpstr>接口设计</vt:lpstr>
      <vt:lpstr>UI效果图</vt:lpstr>
      <vt:lpstr>遇到的问题及解决方案</vt:lpstr>
      <vt:lpstr>问题解决</vt:lpstr>
      <vt:lpstr>测试</vt:lpstr>
      <vt:lpstr>测试用例（第1页）</vt:lpstr>
      <vt:lpstr>测试用例（第2页）</vt:lpstr>
      <vt:lpstr>项目演示</vt:lpstr>
      <vt:lpstr>展示视频</vt:lpstr>
      <vt:lpstr>项目发布</vt:lpstr>
      <vt:lpstr>Thanks 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Martin</cp:lastModifiedBy>
  <cp:revision>237</cp:revision>
  <cp:lastPrinted>2017-12-07T16:00:00Z</cp:lastPrinted>
  <dcterms:created xsi:type="dcterms:W3CDTF">2017-12-07T16:00:00Z</dcterms:created>
  <dcterms:modified xsi:type="dcterms:W3CDTF">2019-12-10T07:23:21Z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2019-02-27T09:13:02.5822161Z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3761c90d-bf86-4cc1-91a1-b8b84191d2bc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